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315" r:id="rId5"/>
    <p:sldId id="265" r:id="rId6"/>
    <p:sldId id="267" r:id="rId7"/>
    <p:sldId id="308" r:id="rId8"/>
    <p:sldId id="307" r:id="rId9"/>
    <p:sldId id="316" r:id="rId10"/>
    <p:sldId id="327" r:id="rId11"/>
    <p:sldId id="328" r:id="rId12"/>
    <p:sldId id="341" r:id="rId13"/>
    <p:sldId id="285" r:id="rId14"/>
    <p:sldId id="269" r:id="rId15"/>
    <p:sldId id="321" r:id="rId16"/>
    <p:sldId id="325" r:id="rId17"/>
    <p:sldId id="324" r:id="rId18"/>
    <p:sldId id="331" r:id="rId19"/>
    <p:sldId id="329" r:id="rId20"/>
    <p:sldId id="332" r:id="rId21"/>
    <p:sldId id="330" r:id="rId22"/>
    <p:sldId id="333" r:id="rId23"/>
    <p:sldId id="334" r:id="rId24"/>
    <p:sldId id="335" r:id="rId25"/>
    <p:sldId id="336" r:id="rId26"/>
    <p:sldId id="338" r:id="rId27"/>
    <p:sldId id="337" r:id="rId28"/>
    <p:sldId id="339" r:id="rId29"/>
    <p:sldId id="340" r:id="rId30"/>
    <p:sldId id="264" r:id="rId31"/>
    <p:sldId id="287" r:id="rId32"/>
    <p:sldId id="261" r:id="rId33"/>
    <p:sldId id="291" r:id="rId34"/>
    <p:sldId id="289" r:id="rId35"/>
    <p:sldId id="275" r:id="rId36"/>
    <p:sldId id="260" r:id="rId37"/>
    <p:sldId id="262" r:id="rId38"/>
    <p:sldId id="30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DA5"/>
    <a:srgbClr val="002060"/>
    <a:srgbClr val="DC3D2A"/>
    <a:srgbClr val="77E6CA"/>
    <a:srgbClr val="97E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F1A74-255C-CC87-786A-31A91BC1A3A4}" v="943" dt="2024-04-08T18:06:51.468"/>
    <p1510:client id="{314D07F9-BD4B-B7EE-AE35-26012F6782F4}" v="30" dt="2024-04-08T12:47:14.823"/>
    <p1510:client id="{3947D07E-5F17-6A7D-0894-9A8529A914CF}" v="11" dt="2024-04-08T12:40:24.298"/>
    <p1510:client id="{4959DF83-343C-4B53-84AC-D10F20C89557}" v="124" dt="2024-04-09T11:13:43.742"/>
    <p1510:client id="{587AB715-BF37-2873-3824-E0F79427FB3C}" v="90" dt="2024-04-09T17:57:00.266"/>
    <p1510:client id="{C91A68F5-2278-464F-8BFF-96AB30C57735}" v="2" dt="2024-04-09T12:28:19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ZSpGNeWR6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B44A3F-5167-B3E7-D121-0CA120B8ED9A}"/>
              </a:ext>
            </a:extLst>
          </p:cNvPr>
          <p:cNvSpPr/>
          <p:nvPr/>
        </p:nvSpPr>
        <p:spPr>
          <a:xfrm>
            <a:off x="860354" y="675408"/>
            <a:ext cx="10437962" cy="552090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3E9EA-30A3-7843-1AE3-DD27CACC750C}"/>
              </a:ext>
            </a:extLst>
          </p:cNvPr>
          <p:cNvSpPr/>
          <p:nvPr/>
        </p:nvSpPr>
        <p:spPr>
          <a:xfrm>
            <a:off x="1512769" y="841088"/>
            <a:ext cx="9166292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Berlin Sans FB Demi"/>
              </a:rPr>
              <a:t>Welcome to Key Club!</a:t>
            </a:r>
            <a:endParaRPr lang="en-US" sz="7200" b="1" cap="none" spc="0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" name="Graphic 1" descr="Old Key with solid fill">
            <a:extLst>
              <a:ext uri="{FF2B5EF4-FFF2-40B4-BE49-F238E27FC236}">
                <a16:creationId xmlns:a16="http://schemas.microsoft.com/office/drawing/2014/main" id="{2D5D9C8A-836E-0E5B-9C92-4659D362C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184197" y="3228779"/>
            <a:ext cx="1992701" cy="19927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4E25B4-E4AD-2F86-0143-81DB8927DFC4}"/>
              </a:ext>
            </a:extLst>
          </p:cNvPr>
          <p:cNvSpPr/>
          <p:nvPr/>
        </p:nvSpPr>
        <p:spPr>
          <a:xfrm>
            <a:off x="1162268" y="1847504"/>
            <a:ext cx="983854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</a:rPr>
              <a:t>April 9</a:t>
            </a:r>
            <a:r>
              <a:rPr lang="en-US" sz="4800" b="1" baseline="300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</a:rPr>
              <a:t>th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</a:rPr>
              <a:t> Meeting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2BCCE26-1D59-DA0B-60F8-F8D97362488D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2DA78F-6AE3-3F3A-6B62-ABC6239E6EEF}"/>
              </a:ext>
            </a:extLst>
          </p:cNvPr>
          <p:cNvSpPr/>
          <p:nvPr/>
        </p:nvSpPr>
        <p:spPr>
          <a:xfrm>
            <a:off x="1162266" y="2685827"/>
            <a:ext cx="4890783" cy="32501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b="1" u="sng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 Agenda</a:t>
            </a:r>
            <a:endParaRPr lang="en-US" sz="4800" dirty="0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April Events</a:t>
            </a: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Members of the Month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Elections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714A9C-7B17-5A65-2511-C6F065A2D153}"/>
              </a:ext>
            </a:extLst>
          </p:cNvPr>
          <p:cNvSpPr/>
          <p:nvPr/>
        </p:nvSpPr>
        <p:spPr>
          <a:xfrm>
            <a:off x="6884456" y="3342750"/>
            <a:ext cx="4116358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</a:rPr>
              <a:t>Take a seat wherever you'd like!</a:t>
            </a:r>
            <a:endParaRPr lang="en-US" sz="36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49DF-F269-1284-45E7-D2C268CA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Iroquois Practice Meet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5B8C99-FBDD-A2D6-FA9A-C13B81F2913B}"/>
              </a:ext>
            </a:extLst>
          </p:cNvPr>
          <p:cNvSpPr/>
          <p:nvPr/>
        </p:nvSpPr>
        <p:spPr>
          <a:xfrm>
            <a:off x="3913318" y="1623110"/>
            <a:ext cx="7965056" cy="4266449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BD2E-3765-C66D-D7CE-670CC3CF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919" y="1828863"/>
            <a:ext cx="7513477" cy="37762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Berlin Sans FB Demi"/>
              </a:rPr>
              <a:t>Wednesday April 24</a:t>
            </a:r>
            <a:r>
              <a:rPr lang="en-US" sz="4000" baseline="30000" dirty="0">
                <a:solidFill>
                  <a:schemeClr val="bg1"/>
                </a:solidFill>
                <a:latin typeface="Berlin Sans FB Demi"/>
              </a:rPr>
              <a:t>th</a:t>
            </a:r>
            <a:r>
              <a:rPr lang="en-US" sz="4000" dirty="0">
                <a:solidFill>
                  <a:schemeClr val="bg1"/>
                </a:solidFill>
                <a:latin typeface="Berlin Sans FB Demi"/>
              </a:rPr>
              <a:t> 3:30pm to 6:00pm</a:t>
            </a:r>
            <a:endParaRPr lang="en-US" sz="4000">
              <a:solidFill>
                <a:schemeClr val="bg1"/>
              </a:solidFill>
              <a:latin typeface="Berlin Sans FB Demi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Berlin Sans FB Demi"/>
              </a:rPr>
              <a:t>You will help the Iroquois Track Team during their meets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Berlin Sans FB Demi"/>
              </a:rPr>
              <a:t>There will be other track meets throughout May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FAEE7-1416-42EE-11E2-B18044064E74}"/>
              </a:ext>
            </a:extLst>
          </p:cNvPr>
          <p:cNvSpPr txBox="1"/>
          <p:nvPr/>
        </p:nvSpPr>
        <p:spPr>
          <a:xfrm>
            <a:off x="10294620" y="6231265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Berlin Sans FB Demi"/>
              </a:rPr>
              <a:t>Marco</a:t>
            </a:r>
          </a:p>
        </p:txBody>
      </p:sp>
      <p:pic>
        <p:nvPicPr>
          <p:cNvPr id="10" name="Picture 9" descr="A green and white logo&#10;&#10;Description automatically generated">
            <a:extLst>
              <a:ext uri="{FF2B5EF4-FFF2-40B4-BE49-F238E27FC236}">
                <a16:creationId xmlns:a16="http://schemas.microsoft.com/office/drawing/2014/main" id="{7709A228-A1F7-C819-B0B4-4E2E8F0EA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6" y="2216660"/>
            <a:ext cx="3410440" cy="32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0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EAA0-6C3B-7C5D-C5EA-829BE678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Baked Goods Donation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F232F5-DAE7-A8EC-09E2-AF1E73EA9B30}"/>
              </a:ext>
            </a:extLst>
          </p:cNvPr>
          <p:cNvSpPr/>
          <p:nvPr/>
        </p:nvSpPr>
        <p:spPr>
          <a:xfrm>
            <a:off x="520894" y="1600200"/>
            <a:ext cx="7397810" cy="480218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10B59-6125-3AF6-4C63-93C85F147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49" y="1825625"/>
            <a:ext cx="708050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Berlin Sans FB Demi"/>
              </a:rPr>
              <a:t>Friday April 19</a:t>
            </a:r>
            <a:r>
              <a:rPr lang="en-US" sz="4400" baseline="30000" dirty="0">
                <a:solidFill>
                  <a:schemeClr val="bg1"/>
                </a:solidFill>
                <a:latin typeface="Berlin Sans FB Demi"/>
              </a:rPr>
              <a:t>th</a:t>
            </a:r>
            <a:r>
              <a:rPr lang="en-US" sz="4400" dirty="0">
                <a:solidFill>
                  <a:schemeClr val="bg1"/>
                </a:solidFill>
                <a:latin typeface="Berlin Sans FB Demi"/>
              </a:rPr>
              <a:t> after school</a:t>
            </a:r>
            <a:endParaRPr lang="en-US" sz="440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Berlin Sans FB Demi"/>
              </a:rPr>
              <a:t>All goods donated will go to the Macomb Township Fire Department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Berlin Sans FB Demi"/>
              </a:rPr>
              <a:t>1 good = 1 bought hour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D4E6B-F019-9C2D-5376-89078F953D5B}"/>
              </a:ext>
            </a:extLst>
          </p:cNvPr>
          <p:cNvSpPr txBox="1"/>
          <p:nvPr/>
        </p:nvSpPr>
        <p:spPr>
          <a:xfrm>
            <a:off x="10294620" y="6231265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Berlin Sans FB Demi"/>
              </a:rPr>
              <a:t>Marco</a:t>
            </a:r>
          </a:p>
        </p:txBody>
      </p:sp>
      <p:pic>
        <p:nvPicPr>
          <p:cNvPr id="7" name="Picture 6" descr="A blue and red fire department emblem&#10;&#10;Description automatically generated">
            <a:extLst>
              <a:ext uri="{FF2B5EF4-FFF2-40B4-BE49-F238E27FC236}">
                <a16:creationId xmlns:a16="http://schemas.microsoft.com/office/drawing/2014/main" id="{B4458B3F-90E0-79B3-68FC-D3D51DEDE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10" y="2016061"/>
            <a:ext cx="3772691" cy="28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8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0CA5-2AF1-0117-A86D-E59E1D59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Michigan Senior Olympics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DEAD18-2F43-D834-01E1-A3A5044E534D}"/>
              </a:ext>
            </a:extLst>
          </p:cNvPr>
          <p:cNvSpPr/>
          <p:nvPr/>
        </p:nvSpPr>
        <p:spPr>
          <a:xfrm>
            <a:off x="520894" y="1600200"/>
            <a:ext cx="7397810" cy="480218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47112-1A19-380E-274C-F19CADFFA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29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Berlin Sans FB Demi"/>
              </a:rPr>
              <a:t>Sunday April 14</a:t>
            </a:r>
            <a:r>
              <a:rPr lang="en-US" sz="4000" baseline="30000" dirty="0">
                <a:solidFill>
                  <a:schemeClr val="bg1"/>
                </a:solidFill>
                <a:latin typeface="Berlin Sans FB Demi"/>
              </a:rPr>
              <a:t>th</a:t>
            </a:r>
            <a:r>
              <a:rPr lang="en-US" sz="4000" dirty="0">
                <a:solidFill>
                  <a:schemeClr val="bg1"/>
                </a:solidFill>
                <a:latin typeface="Berlin Sans FB Demi"/>
              </a:rPr>
              <a:t> 8:30 am to 12</a:t>
            </a:r>
            <a:r>
              <a:rPr lang="en-US" sz="4000" dirty="0">
                <a:solidFill>
                  <a:schemeClr val="bg1"/>
                </a:solidFill>
                <a:latin typeface="Berlin Sans FB Demi"/>
                <a:sym typeface="Wingdings" panose="05000000000000000000" pitchFamily="2" charset="2"/>
              </a:rPr>
              <a:t>:00 pm and 12:00 pm to 5:00 pm</a:t>
            </a:r>
            <a:endParaRPr lang="en-US" sz="4000" dirty="0">
              <a:solidFill>
                <a:schemeClr val="bg1"/>
              </a:solidFill>
              <a:latin typeface="Berlin Sans FB Demi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Berlin Sans FB Demi"/>
              </a:rPr>
              <a:t>You will be helping out with the volleyball game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Berlin Sans FB Demi"/>
              </a:rPr>
              <a:t>Located at Elite Sportsplex in Waterford Township</a:t>
            </a:r>
          </a:p>
        </p:txBody>
      </p:sp>
      <p:pic>
        <p:nvPicPr>
          <p:cNvPr id="8" name="Picture 7" descr="A logo with text overlay&#10;&#10;Description automatically generated">
            <a:extLst>
              <a:ext uri="{FF2B5EF4-FFF2-40B4-BE49-F238E27FC236}">
                <a16:creationId xmlns:a16="http://schemas.microsoft.com/office/drawing/2014/main" id="{0E73416C-9270-DE1E-F61E-C0F46DF68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38" y="2355605"/>
            <a:ext cx="4128441" cy="21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5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2DBC-3F10-28E1-67CD-684A4CED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7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Members of the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17275-EBB7-8CEB-BA80-839821AA7F7B}"/>
              </a:ext>
            </a:extLst>
          </p:cNvPr>
          <p:cNvSpPr txBox="1"/>
          <p:nvPr/>
        </p:nvSpPr>
        <p:spPr>
          <a:xfrm>
            <a:off x="10489639" y="6248850"/>
            <a:ext cx="189738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Eliana</a:t>
            </a:r>
          </a:p>
          <a:p>
            <a:endParaRPr lang="en-US" sz="2800">
              <a:latin typeface="Berlin Sans FB Demi" panose="020E0802020502020306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6C3D56-4FB3-4D83-DE6A-E34B375AA70E}"/>
              </a:ext>
            </a:extLst>
          </p:cNvPr>
          <p:cNvSpPr/>
          <p:nvPr/>
        </p:nvSpPr>
        <p:spPr>
          <a:xfrm>
            <a:off x="1029532" y="2275570"/>
            <a:ext cx="4730150" cy="34361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7DDAF9-CF7F-2294-D3B6-E101664803D3}"/>
              </a:ext>
            </a:extLst>
          </p:cNvPr>
          <p:cNvSpPr/>
          <p:nvPr/>
        </p:nvSpPr>
        <p:spPr>
          <a:xfrm>
            <a:off x="6521683" y="2131795"/>
            <a:ext cx="4730150" cy="34361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478E5-95B3-6033-B5A2-21C966095311}"/>
              </a:ext>
            </a:extLst>
          </p:cNvPr>
          <p:cNvSpPr txBox="1"/>
          <p:nvPr/>
        </p:nvSpPr>
        <p:spPr>
          <a:xfrm>
            <a:off x="1699825" y="2701692"/>
            <a:ext cx="429595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Berlin Sans FB Demi"/>
                <a:cs typeface="Calibri"/>
              </a:rPr>
              <a:t>Andjela</a:t>
            </a:r>
          </a:p>
          <a:p>
            <a:r>
              <a:rPr lang="en-US" sz="7200" dirty="0">
                <a:solidFill>
                  <a:schemeClr val="bg1"/>
                </a:solidFill>
                <a:latin typeface="Berlin Sans FB Demi"/>
                <a:cs typeface="Calibri"/>
              </a:rPr>
              <a:t>Elezovic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6DF9B-91D6-3E59-2910-7D7FA8FF8FE4}"/>
              </a:ext>
            </a:extLst>
          </p:cNvPr>
          <p:cNvSpPr txBox="1"/>
          <p:nvPr/>
        </p:nvSpPr>
        <p:spPr>
          <a:xfrm>
            <a:off x="6359793" y="2559794"/>
            <a:ext cx="505795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rlin Sans FB Demi"/>
                <a:cs typeface="Calibri"/>
              </a:rPr>
              <a:t>Corey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Berlin Sans FB Demi"/>
                <a:cs typeface="Calibri"/>
              </a:rPr>
              <a:t>Cojocar</a:t>
            </a:r>
          </a:p>
        </p:txBody>
      </p:sp>
    </p:spTree>
    <p:extLst>
      <p:ext uri="{BB962C8B-B14F-4D97-AF65-F5344CB8AC3E}">
        <p14:creationId xmlns:p14="http://schemas.microsoft.com/office/powerpoint/2010/main" val="228186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929B-998F-3FDD-FB50-9683D97B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540" y="753314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</a:rPr>
              <a:t>Additional Info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1A8362-6F8B-6A52-9FF9-487B297C37F4}"/>
              </a:ext>
            </a:extLst>
          </p:cNvPr>
          <p:cNvSpPr/>
          <p:nvPr/>
        </p:nvSpPr>
        <p:spPr>
          <a:xfrm>
            <a:off x="1032881" y="2256917"/>
            <a:ext cx="10236680" cy="3508073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8E29-4AA5-4E44-FA59-EFFC7D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878" y="25631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More in depth information on each event will be on sign up genius</a:t>
            </a:r>
          </a:p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The events will be posted on sign up genius at 4 PM today and on BAND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41FDA-FA54-8BA1-6653-2F24BE3DFAB2}"/>
              </a:ext>
            </a:extLst>
          </p:cNvPr>
          <p:cNvSpPr txBox="1"/>
          <p:nvPr/>
        </p:nvSpPr>
        <p:spPr>
          <a:xfrm>
            <a:off x="10820318" y="6220095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Eemi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8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71086" y="646855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Elections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8529D-B8EA-3A2C-FC27-BC463124F2FF}"/>
              </a:ext>
            </a:extLst>
          </p:cNvPr>
          <p:cNvSpPr txBox="1">
            <a:spLocks/>
          </p:cNvSpPr>
          <p:nvPr/>
        </p:nvSpPr>
        <p:spPr>
          <a:xfrm>
            <a:off x="832450" y="1984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Elections for the 2024-2025 school year are April 9th! Elected positions are the following:</a:t>
            </a:r>
          </a:p>
          <a:p>
            <a:pPr algn="ctr"/>
            <a:endParaRPr lang="en-US" sz="72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5A1C99-55E7-91C2-7C81-0672E07B447E}"/>
              </a:ext>
            </a:extLst>
          </p:cNvPr>
          <p:cNvSpPr txBox="1">
            <a:spLocks/>
          </p:cNvSpPr>
          <p:nvPr/>
        </p:nvSpPr>
        <p:spPr>
          <a:xfrm>
            <a:off x="3808564" y="4011221"/>
            <a:ext cx="45633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>
              <a:solidFill>
                <a:schemeClr val="bg1"/>
              </a:solidFill>
              <a:latin typeface="Berlin Sans FB Demi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</a:rPr>
              <a:t>President</a:t>
            </a:r>
            <a:endParaRPr lang="en-US">
              <a:solidFill>
                <a:schemeClr val="bg1"/>
              </a:solidFill>
              <a:latin typeface="Berlin Sans FB Demi"/>
              <a:ea typeface="Calibri Light" panose="020F0302020204030204"/>
              <a:cs typeface="Calibri Light" panose="020F0302020204030204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Vice President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Secretary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Treasurer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  <a:ea typeface="Calibri Light" panose="020F0302020204030204"/>
                <a:cs typeface="Calibri Light" panose="020F0302020204030204"/>
              </a:rPr>
              <a:t>Historian</a:t>
            </a:r>
          </a:p>
          <a:p>
            <a:pPr algn="ctr"/>
            <a:endParaRPr lang="en-US" sz="66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D6E8129-00CC-CE4E-1DFD-17DA63522F4E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 panose="020E0802020502020306" pitchFamily="34" charset="0"/>
              </a:rPr>
              <a:t>Mario</a:t>
            </a:r>
          </a:p>
        </p:txBody>
      </p:sp>
    </p:spTree>
    <p:extLst>
      <p:ext uri="{BB962C8B-B14F-4D97-AF65-F5344CB8AC3E}">
        <p14:creationId xmlns:p14="http://schemas.microsoft.com/office/powerpoint/2010/main" val="3084404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71086" y="1451784"/>
            <a:ext cx="10437962" cy="5016483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68" y="60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Applied Positions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52408-80DC-28B9-CB2A-72A532FABB77}"/>
              </a:ext>
            </a:extLst>
          </p:cNvPr>
          <p:cNvSpPr txBox="1"/>
          <p:nvPr/>
        </p:nvSpPr>
        <p:spPr>
          <a:xfrm>
            <a:off x="1100920" y="1592808"/>
            <a:ext cx="1010318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If you did not win your preferred position in the election or you did not  run in the election, there is still another chance to join E-Board. Applied positions exist, where you fill out an application form to be reviewed.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Applications will be available after our meeting TODAY!! 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06CCBAD-288B-8ABF-4352-3AA8B62D560B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McKenna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6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7C6F91-1090-59C0-FD3D-73A38C0F4E62}"/>
              </a:ext>
            </a:extLst>
          </p:cNvPr>
          <p:cNvSpPr/>
          <p:nvPr/>
        </p:nvSpPr>
        <p:spPr>
          <a:xfrm>
            <a:off x="868998" y="520159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AB87E-B584-E6EF-BFAC-4C975C847A07}"/>
              </a:ext>
            </a:extLst>
          </p:cNvPr>
          <p:cNvSpPr txBox="1"/>
          <p:nvPr/>
        </p:nvSpPr>
        <p:spPr>
          <a:xfrm>
            <a:off x="1663459" y="878869"/>
            <a:ext cx="88456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Election Process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07E22ED-8F5A-085C-8ABB-022B25BEEE76}"/>
              </a:ext>
            </a:extLst>
          </p:cNvPr>
          <p:cNvSpPr txBox="1"/>
          <p:nvPr/>
        </p:nvSpPr>
        <p:spPr>
          <a:xfrm>
            <a:off x="11150997" y="620571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06DF2-C088-1650-4AE4-9F3E18B74EF0}"/>
              </a:ext>
            </a:extLst>
          </p:cNvPr>
          <p:cNvSpPr txBox="1"/>
          <p:nvPr/>
        </p:nvSpPr>
        <p:spPr>
          <a:xfrm>
            <a:off x="2358731" y="1590517"/>
            <a:ext cx="777305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erlin Sans FB Demi"/>
                <a:cs typeface="Calibri"/>
              </a:rPr>
              <a:t>Those nominated  for each position will read their speech.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erlin Sans FB Demi"/>
                <a:cs typeface="Calibri"/>
              </a:rPr>
              <a:t>Following there will be a QR Code that will direct you to your ballot.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erlin Sans FB Demi"/>
                <a:cs typeface="Calibri"/>
              </a:rPr>
              <a:t>Choose one candidate who you feel is fit.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erlin Sans FB Demi"/>
                <a:cs typeface="Calibri"/>
              </a:rPr>
              <a:t>SENIORS DO NOT VOTE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erlin Sans FB Demi"/>
                <a:cs typeface="Calibri"/>
              </a:rPr>
              <a:t>The winner will be announced and those who were not elected will move on to the next position and the process will start again.</a:t>
            </a:r>
          </a:p>
        </p:txBody>
      </p:sp>
    </p:spTree>
    <p:extLst>
      <p:ext uri="{BB962C8B-B14F-4D97-AF65-F5344CB8AC3E}">
        <p14:creationId xmlns:p14="http://schemas.microsoft.com/office/powerpoint/2010/main" val="15489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71086" y="646855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Elections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8529D-B8EA-3A2C-FC27-BC463124F2FF}"/>
              </a:ext>
            </a:extLst>
          </p:cNvPr>
          <p:cNvSpPr txBox="1">
            <a:spLocks/>
          </p:cNvSpPr>
          <p:nvPr/>
        </p:nvSpPr>
        <p:spPr>
          <a:xfrm>
            <a:off x="801135" y="3424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Berlin Sans FB Demi"/>
              </a:rPr>
              <a:t>President Speeches</a:t>
            </a:r>
          </a:p>
          <a:p>
            <a:pPr algn="ctr"/>
            <a:endParaRPr lang="en-US" sz="72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D6E8129-00CC-CE4E-1DFD-17DA63522F4E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 panose="020E0802020502020306" pitchFamily="34" charset="0"/>
              </a:rPr>
              <a:t>Mario</a:t>
            </a:r>
          </a:p>
        </p:txBody>
      </p:sp>
    </p:spTree>
    <p:extLst>
      <p:ext uri="{BB962C8B-B14F-4D97-AF65-F5344CB8AC3E}">
        <p14:creationId xmlns:p14="http://schemas.microsoft.com/office/powerpoint/2010/main" val="126185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AB87E-B584-E6EF-BFAC-4C975C847A07}"/>
              </a:ext>
            </a:extLst>
          </p:cNvPr>
          <p:cNvSpPr txBox="1"/>
          <p:nvPr/>
        </p:nvSpPr>
        <p:spPr>
          <a:xfrm>
            <a:off x="1673897" y="523965"/>
            <a:ext cx="88456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President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07E22ED-8F5A-085C-8ABB-022B25BEEE76}"/>
              </a:ext>
            </a:extLst>
          </p:cNvPr>
          <p:cNvSpPr txBox="1"/>
          <p:nvPr/>
        </p:nvSpPr>
        <p:spPr>
          <a:xfrm>
            <a:off x="10806531" y="633097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  <p:pic>
        <p:nvPicPr>
          <p:cNvPr id="2" name="Picture 1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7A1DCAE3-CF1F-657F-9DED-5A221F8F2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053" y="4176"/>
            <a:ext cx="6807896" cy="6849648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0F604B7-2AC0-0A15-669C-96BF6276CA59}"/>
              </a:ext>
            </a:extLst>
          </p:cNvPr>
          <p:cNvSpPr txBox="1"/>
          <p:nvPr/>
        </p:nvSpPr>
        <p:spPr>
          <a:xfrm>
            <a:off x="10952667" y="647711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</p:spTree>
    <p:extLst>
      <p:ext uri="{BB962C8B-B14F-4D97-AF65-F5344CB8AC3E}">
        <p14:creationId xmlns:p14="http://schemas.microsoft.com/office/powerpoint/2010/main" val="226691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198FC6-F23B-0327-40CF-BD1CBC944F95}"/>
              </a:ext>
            </a:extLst>
          </p:cNvPr>
          <p:cNvSpPr/>
          <p:nvPr/>
        </p:nvSpPr>
        <p:spPr>
          <a:xfrm>
            <a:off x="687823" y="1566805"/>
            <a:ext cx="10811774" cy="458637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2A212A-E2F9-92DA-DD9E-1CB27E494B1D}"/>
              </a:ext>
            </a:extLst>
          </p:cNvPr>
          <p:cNvSpPr/>
          <p:nvPr/>
        </p:nvSpPr>
        <p:spPr>
          <a:xfrm>
            <a:off x="2407555" y="276439"/>
            <a:ext cx="1466490" cy="14377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at Has Key Club Been Up To?! – The Roaring Times">
            <a:extLst>
              <a:ext uri="{FF2B5EF4-FFF2-40B4-BE49-F238E27FC236}">
                <a16:creationId xmlns:a16="http://schemas.microsoft.com/office/drawing/2014/main" id="{C13E3B82-3D79-2455-238B-97443CD9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54" y="277394"/>
            <a:ext cx="1472422" cy="1429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68509-1AF0-5638-0E2A-325448373525}"/>
              </a:ext>
            </a:extLst>
          </p:cNvPr>
          <p:cNvSpPr txBox="1"/>
          <p:nvPr/>
        </p:nvSpPr>
        <p:spPr>
          <a:xfrm>
            <a:off x="4098200" y="551568"/>
            <a:ext cx="764587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Berlin Sans FB Demi"/>
                <a:cs typeface="Calibri"/>
              </a:rPr>
              <a:t>Key Club Pledge</a:t>
            </a:r>
            <a:endParaRPr lang="en-US" sz="60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261FF-2BC3-B28B-5FAC-D445C2051857}"/>
              </a:ext>
            </a:extLst>
          </p:cNvPr>
          <p:cNvSpPr txBox="1"/>
          <p:nvPr/>
        </p:nvSpPr>
        <p:spPr>
          <a:xfrm>
            <a:off x="583720" y="2035833"/>
            <a:ext cx="1102455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I pledge, on my honor, to uphold the objects of key club international; 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To build my home, school and community;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To serve my nation and God;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And combat all forces which tend to undermine these institutions.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8DF17-2728-B37C-8150-C8525BD26E9E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Marco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4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71086" y="646855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Elections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8529D-B8EA-3A2C-FC27-BC463124F2FF}"/>
              </a:ext>
            </a:extLst>
          </p:cNvPr>
          <p:cNvSpPr txBox="1">
            <a:spLocks/>
          </p:cNvSpPr>
          <p:nvPr/>
        </p:nvSpPr>
        <p:spPr>
          <a:xfrm>
            <a:off x="801135" y="3424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700">
                <a:solidFill>
                  <a:schemeClr val="bg1"/>
                </a:solidFill>
                <a:latin typeface="Berlin Sans FB Demi"/>
              </a:rPr>
              <a:t>Vice</a:t>
            </a:r>
            <a:endParaRPr lang="en-US" sz="7700">
              <a:solidFill>
                <a:schemeClr val="bg1"/>
              </a:solidFill>
              <a:cs typeface="Calibri Light"/>
            </a:endParaRPr>
          </a:p>
          <a:p>
            <a:pPr algn="ctr"/>
            <a:r>
              <a:rPr lang="en-US" sz="7700" dirty="0">
                <a:solidFill>
                  <a:schemeClr val="bg1"/>
                </a:solidFill>
                <a:latin typeface="Berlin Sans FB Demi"/>
              </a:rPr>
              <a:t>President Speeches</a:t>
            </a:r>
            <a:endParaRPr lang="en-US" sz="7700" dirty="0">
              <a:solidFill>
                <a:schemeClr val="bg1"/>
              </a:solidFill>
            </a:endParaRPr>
          </a:p>
          <a:p>
            <a:pPr algn="ctr"/>
            <a:endParaRPr lang="en-US" sz="72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D6E8129-00CC-CE4E-1DFD-17DA63522F4E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 panose="020E0802020502020306" pitchFamily="34" charset="0"/>
              </a:rPr>
              <a:t>Mario</a:t>
            </a:r>
          </a:p>
        </p:txBody>
      </p:sp>
    </p:spTree>
    <p:extLst>
      <p:ext uri="{BB962C8B-B14F-4D97-AF65-F5344CB8AC3E}">
        <p14:creationId xmlns:p14="http://schemas.microsoft.com/office/powerpoint/2010/main" val="71343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AB87E-B584-E6EF-BFAC-4C975C847A07}"/>
              </a:ext>
            </a:extLst>
          </p:cNvPr>
          <p:cNvSpPr txBox="1"/>
          <p:nvPr/>
        </p:nvSpPr>
        <p:spPr>
          <a:xfrm>
            <a:off x="1673897" y="523965"/>
            <a:ext cx="88456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President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07E22ED-8F5A-085C-8ABB-022B25BEEE76}"/>
              </a:ext>
            </a:extLst>
          </p:cNvPr>
          <p:cNvSpPr txBox="1"/>
          <p:nvPr/>
        </p:nvSpPr>
        <p:spPr>
          <a:xfrm>
            <a:off x="10806531" y="633097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0F604B7-2AC0-0A15-669C-96BF6276CA59}"/>
              </a:ext>
            </a:extLst>
          </p:cNvPr>
          <p:cNvSpPr txBox="1"/>
          <p:nvPr/>
        </p:nvSpPr>
        <p:spPr>
          <a:xfrm>
            <a:off x="10952667" y="647711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  <p:pic>
        <p:nvPicPr>
          <p:cNvPr id="4" name="Picture 3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A8CF4C47-7D1D-4C93-3C03-DD7EABE9A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2" y="4176"/>
            <a:ext cx="6943594" cy="68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71086" y="646855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Elections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8529D-B8EA-3A2C-FC27-BC463124F2FF}"/>
              </a:ext>
            </a:extLst>
          </p:cNvPr>
          <p:cNvSpPr txBox="1">
            <a:spLocks/>
          </p:cNvSpPr>
          <p:nvPr/>
        </p:nvSpPr>
        <p:spPr>
          <a:xfrm>
            <a:off x="801135" y="3424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Berlin Sans FB Demi"/>
              </a:rPr>
              <a:t>Secretary Speeches</a:t>
            </a:r>
          </a:p>
          <a:p>
            <a:pPr algn="ctr"/>
            <a:endParaRPr lang="en-US" sz="72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D6E8129-00CC-CE4E-1DFD-17DA63522F4E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 panose="020E0802020502020306" pitchFamily="34" charset="0"/>
              </a:rPr>
              <a:t>Mario</a:t>
            </a:r>
          </a:p>
        </p:txBody>
      </p:sp>
    </p:spTree>
    <p:extLst>
      <p:ext uri="{BB962C8B-B14F-4D97-AF65-F5344CB8AC3E}">
        <p14:creationId xmlns:p14="http://schemas.microsoft.com/office/powerpoint/2010/main" val="206373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AB87E-B584-E6EF-BFAC-4C975C847A07}"/>
              </a:ext>
            </a:extLst>
          </p:cNvPr>
          <p:cNvSpPr txBox="1"/>
          <p:nvPr/>
        </p:nvSpPr>
        <p:spPr>
          <a:xfrm>
            <a:off x="1673897" y="523965"/>
            <a:ext cx="88456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President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07E22ED-8F5A-085C-8ABB-022B25BEEE76}"/>
              </a:ext>
            </a:extLst>
          </p:cNvPr>
          <p:cNvSpPr txBox="1"/>
          <p:nvPr/>
        </p:nvSpPr>
        <p:spPr>
          <a:xfrm>
            <a:off x="10806531" y="633097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0F604B7-2AC0-0A15-669C-96BF6276CA59}"/>
              </a:ext>
            </a:extLst>
          </p:cNvPr>
          <p:cNvSpPr txBox="1"/>
          <p:nvPr/>
        </p:nvSpPr>
        <p:spPr>
          <a:xfrm>
            <a:off x="10952667" y="647711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  <p:pic>
        <p:nvPicPr>
          <p:cNvPr id="2" name="Picture 1" descr="A qr code on a red background&#10;&#10;Description automatically generated">
            <a:extLst>
              <a:ext uri="{FF2B5EF4-FFF2-40B4-BE49-F238E27FC236}">
                <a16:creationId xmlns:a16="http://schemas.microsoft.com/office/drawing/2014/main" id="{7CDD8670-DF99-9403-1940-EF6C64E1D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299" y="-6262"/>
            <a:ext cx="6901840" cy="68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0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71086" y="646855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Elections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8529D-B8EA-3A2C-FC27-BC463124F2FF}"/>
              </a:ext>
            </a:extLst>
          </p:cNvPr>
          <p:cNvSpPr txBox="1">
            <a:spLocks/>
          </p:cNvSpPr>
          <p:nvPr/>
        </p:nvSpPr>
        <p:spPr>
          <a:xfrm>
            <a:off x="801135" y="3424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Berlin Sans FB Demi"/>
              </a:rPr>
              <a:t>Treasurer Speeches</a:t>
            </a:r>
          </a:p>
          <a:p>
            <a:pPr algn="ctr"/>
            <a:endParaRPr lang="en-US" sz="72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D6E8129-00CC-CE4E-1DFD-17DA63522F4E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 panose="020E0802020502020306" pitchFamily="34" charset="0"/>
              </a:rPr>
              <a:t>Mario</a:t>
            </a:r>
          </a:p>
        </p:txBody>
      </p:sp>
    </p:spTree>
    <p:extLst>
      <p:ext uri="{BB962C8B-B14F-4D97-AF65-F5344CB8AC3E}">
        <p14:creationId xmlns:p14="http://schemas.microsoft.com/office/powerpoint/2010/main" val="1161408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AB87E-B584-E6EF-BFAC-4C975C847A07}"/>
              </a:ext>
            </a:extLst>
          </p:cNvPr>
          <p:cNvSpPr txBox="1"/>
          <p:nvPr/>
        </p:nvSpPr>
        <p:spPr>
          <a:xfrm>
            <a:off x="1673897" y="523965"/>
            <a:ext cx="88456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President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07E22ED-8F5A-085C-8ABB-022B25BEEE76}"/>
              </a:ext>
            </a:extLst>
          </p:cNvPr>
          <p:cNvSpPr txBox="1"/>
          <p:nvPr/>
        </p:nvSpPr>
        <p:spPr>
          <a:xfrm>
            <a:off x="10806531" y="633097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0F604B7-2AC0-0A15-669C-96BF6276CA59}"/>
              </a:ext>
            </a:extLst>
          </p:cNvPr>
          <p:cNvSpPr txBox="1"/>
          <p:nvPr/>
        </p:nvSpPr>
        <p:spPr>
          <a:xfrm>
            <a:off x="10952667" y="647711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  <p:pic>
        <p:nvPicPr>
          <p:cNvPr id="4" name="Picture 3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A64C299B-CECA-C11E-8888-FC5838DE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37" y="4175"/>
            <a:ext cx="6954032" cy="68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6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71086" y="646855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</a:rPr>
              <a:t>Elections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8529D-B8EA-3A2C-FC27-BC463124F2FF}"/>
              </a:ext>
            </a:extLst>
          </p:cNvPr>
          <p:cNvSpPr txBox="1">
            <a:spLocks/>
          </p:cNvSpPr>
          <p:nvPr/>
        </p:nvSpPr>
        <p:spPr>
          <a:xfrm>
            <a:off x="801135" y="3424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Berlin Sans FB Demi"/>
              </a:rPr>
              <a:t>Historian Speeches</a:t>
            </a:r>
          </a:p>
          <a:p>
            <a:pPr algn="ctr"/>
            <a:endParaRPr lang="en-US" sz="72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D6E8129-00CC-CE4E-1DFD-17DA63522F4E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 panose="020E0802020502020306" pitchFamily="34" charset="0"/>
              </a:rPr>
              <a:t>Mario</a:t>
            </a:r>
          </a:p>
        </p:txBody>
      </p:sp>
    </p:spTree>
    <p:extLst>
      <p:ext uri="{BB962C8B-B14F-4D97-AF65-F5344CB8AC3E}">
        <p14:creationId xmlns:p14="http://schemas.microsoft.com/office/powerpoint/2010/main" val="199593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AB87E-B584-E6EF-BFAC-4C975C847A07}"/>
              </a:ext>
            </a:extLst>
          </p:cNvPr>
          <p:cNvSpPr txBox="1"/>
          <p:nvPr/>
        </p:nvSpPr>
        <p:spPr>
          <a:xfrm>
            <a:off x="1673897" y="523965"/>
            <a:ext cx="88456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President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07E22ED-8F5A-085C-8ABB-022B25BEEE76}"/>
              </a:ext>
            </a:extLst>
          </p:cNvPr>
          <p:cNvSpPr txBox="1"/>
          <p:nvPr/>
        </p:nvSpPr>
        <p:spPr>
          <a:xfrm>
            <a:off x="10806531" y="633097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0F604B7-2AC0-0A15-669C-96BF6276CA59}"/>
              </a:ext>
            </a:extLst>
          </p:cNvPr>
          <p:cNvSpPr txBox="1"/>
          <p:nvPr/>
        </p:nvSpPr>
        <p:spPr>
          <a:xfrm>
            <a:off x="10952667" y="647711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</a:p>
        </p:txBody>
      </p:sp>
      <p:pic>
        <p:nvPicPr>
          <p:cNvPr id="4" name="Picture 3" descr="A qr code on a purple background&#10;&#10;Description automatically generated">
            <a:extLst>
              <a:ext uri="{FF2B5EF4-FFF2-40B4-BE49-F238E27FC236}">
                <a16:creationId xmlns:a16="http://schemas.microsoft.com/office/drawing/2014/main" id="{AE6FD3F9-F0D1-4D52-5610-26D8E9E5B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176" y="-6262"/>
            <a:ext cx="6849648" cy="68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57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39771" y="625978"/>
            <a:ext cx="10437962" cy="1520810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rlin Sans FB Demi"/>
              </a:rPr>
              <a:t>Cord Applications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D6E8129-00CC-CE4E-1DFD-17DA63522F4E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Delaney 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330BE-F040-8475-1F80-405A4069B27E}"/>
              </a:ext>
            </a:extLst>
          </p:cNvPr>
          <p:cNvSpPr/>
          <p:nvPr/>
        </p:nvSpPr>
        <p:spPr>
          <a:xfrm>
            <a:off x="766702" y="2390059"/>
            <a:ext cx="10437962" cy="2533330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8529D-B8EA-3A2C-FC27-BC463124F2FF}"/>
              </a:ext>
            </a:extLst>
          </p:cNvPr>
          <p:cNvSpPr txBox="1">
            <a:spLocks/>
          </p:cNvSpPr>
          <p:nvPr/>
        </p:nvSpPr>
        <p:spPr>
          <a:xfrm>
            <a:off x="842888" y="2391110"/>
            <a:ext cx="10442532" cy="235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Berlin Sans FB Demi"/>
              </a:rPr>
              <a:t>Seniors! As you leave today make sure you picked up the Cord Application. This must be completed and turned into to Ms. Davis or Ms. Grimm by April 23rd.</a:t>
            </a:r>
          </a:p>
        </p:txBody>
      </p:sp>
    </p:spTree>
    <p:extLst>
      <p:ext uri="{BB962C8B-B14F-4D97-AF65-F5344CB8AC3E}">
        <p14:creationId xmlns:p14="http://schemas.microsoft.com/office/powerpoint/2010/main" val="1601752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6AEAE-C941-7EAE-39EA-652231B9DB89}"/>
              </a:ext>
            </a:extLst>
          </p:cNvPr>
          <p:cNvSpPr/>
          <p:nvPr/>
        </p:nvSpPr>
        <p:spPr>
          <a:xfrm>
            <a:off x="839771" y="625978"/>
            <a:ext cx="10437962" cy="1520810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84FA1-D027-72FA-3903-E8689988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rlin Sans FB Demi"/>
              </a:rPr>
              <a:t>Officer Applications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D6E8129-00CC-CE4E-1DFD-17DA63522F4E}"/>
              </a:ext>
            </a:extLst>
          </p:cNvPr>
          <p:cNvSpPr txBox="1"/>
          <p:nvPr/>
        </p:nvSpPr>
        <p:spPr>
          <a:xfrm>
            <a:off x="10532771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Delaney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330BE-F040-8475-1F80-405A4069B27E}"/>
              </a:ext>
            </a:extLst>
          </p:cNvPr>
          <p:cNvSpPr/>
          <p:nvPr/>
        </p:nvSpPr>
        <p:spPr>
          <a:xfrm>
            <a:off x="766702" y="2390059"/>
            <a:ext cx="10437962" cy="363979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8529D-B8EA-3A2C-FC27-BC463124F2FF}"/>
              </a:ext>
            </a:extLst>
          </p:cNvPr>
          <p:cNvSpPr txBox="1">
            <a:spLocks/>
          </p:cNvSpPr>
          <p:nvPr/>
        </p:nvSpPr>
        <p:spPr>
          <a:xfrm>
            <a:off x="769819" y="3027850"/>
            <a:ext cx="10442532" cy="235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Berlin Sans FB Demi"/>
              </a:rPr>
              <a:t>If you did not run or did not get your </a:t>
            </a:r>
            <a:r>
              <a:rPr lang="en-US" sz="7200">
                <a:solidFill>
                  <a:schemeClr val="bg1"/>
                </a:solidFill>
                <a:latin typeface="Berlin Sans FB Demi"/>
              </a:rPr>
              <a:t>preferred</a:t>
            </a:r>
            <a:r>
              <a:rPr lang="en-US" sz="7200" dirty="0">
                <a:solidFill>
                  <a:schemeClr val="bg1"/>
                </a:solidFill>
                <a:latin typeface="Berlin Sans FB Demi"/>
              </a:rPr>
              <a:t> position you can still be apart of E-Board! Pick up an applied officer application and return it to Ms. Davis or Ms. Grimm by April 23rd.</a:t>
            </a:r>
          </a:p>
        </p:txBody>
      </p:sp>
    </p:spTree>
    <p:extLst>
      <p:ext uri="{BB962C8B-B14F-4D97-AF65-F5344CB8AC3E}">
        <p14:creationId xmlns:p14="http://schemas.microsoft.com/office/powerpoint/2010/main" val="418381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005643-0A08-B5C4-B885-700C7D7AF08A}"/>
              </a:ext>
            </a:extLst>
          </p:cNvPr>
          <p:cNvSpPr/>
          <p:nvPr/>
        </p:nvSpPr>
        <p:spPr>
          <a:xfrm>
            <a:off x="871086" y="632478"/>
            <a:ext cx="10437962" cy="582141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EBDF41-83F9-6004-51F0-75AB059D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311" y="940219"/>
            <a:ext cx="7604984" cy="1349347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Remind and Band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1023E-2F22-35D5-0DC4-25C803DB71B1}"/>
              </a:ext>
            </a:extLst>
          </p:cNvPr>
          <p:cNvSpPr txBox="1"/>
          <p:nvPr/>
        </p:nvSpPr>
        <p:spPr>
          <a:xfrm>
            <a:off x="6291566" y="2718612"/>
            <a:ext cx="6668219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r>
              <a:rPr lang="en-US" sz="2400">
                <a:solidFill>
                  <a:schemeClr val="bg1"/>
                </a:solidFill>
                <a:latin typeface="Berlin Sans FB Demi"/>
                <a:cs typeface="Calibri"/>
              </a:rPr>
              <a:t>Text to 810810:</a:t>
            </a:r>
          </a:p>
          <a:p>
            <a:pPr marL="571500" indent="-571500">
              <a:buFont typeface="Arial,Sans-Serif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Arial"/>
              </a:rPr>
              <a:t>9th grade: 9key2324</a:t>
            </a:r>
          </a:p>
          <a:p>
            <a:pPr marL="571500" indent="-571500">
              <a:buFont typeface="Arial,Sans-Serif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Arial"/>
              </a:rPr>
              <a:t>10th grade: 10key2324</a:t>
            </a:r>
          </a:p>
          <a:p>
            <a:pPr marL="571500" indent="-571500">
              <a:buFont typeface="Arial,Sans-Serif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Arial"/>
              </a:rPr>
              <a:t>11th grade: 11key2324</a:t>
            </a:r>
          </a:p>
          <a:p>
            <a:pPr marL="571500" indent="-571500">
              <a:buFont typeface="Arial,Sans-Serif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Arial"/>
              </a:rPr>
              <a:t>12th grade: 12key2324</a:t>
            </a:r>
            <a:endParaRPr lang="en-US" sz="2800">
              <a:solidFill>
                <a:schemeClr val="bg1"/>
              </a:solidFill>
              <a:latin typeface="Berlin Sans FB Demi"/>
            </a:endParaRPr>
          </a:p>
          <a:p>
            <a:endParaRPr lang="en-US" sz="20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CE751-3592-790C-D5AD-E97496A91191}"/>
              </a:ext>
            </a:extLst>
          </p:cNvPr>
          <p:cNvSpPr txBox="1"/>
          <p:nvPr/>
        </p:nvSpPr>
        <p:spPr>
          <a:xfrm>
            <a:off x="10458221" y="6335291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Delaney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 descr="A qr code with green border&#10;&#10;Description automatically generated">
            <a:extLst>
              <a:ext uri="{FF2B5EF4-FFF2-40B4-BE49-F238E27FC236}">
                <a16:creationId xmlns:a16="http://schemas.microsoft.com/office/drawing/2014/main" id="{7E975DF3-0D64-9AC0-AD15-F5CE5F112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8" t="2907" r="3179" b="2907"/>
          <a:stretch/>
        </p:blipFill>
        <p:spPr>
          <a:xfrm>
            <a:off x="2220434" y="3161052"/>
            <a:ext cx="2523933" cy="25408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2592BAB-F34E-3190-2726-8FBD4EE0527C}"/>
              </a:ext>
            </a:extLst>
          </p:cNvPr>
          <p:cNvSpPr txBox="1">
            <a:spLocks/>
          </p:cNvSpPr>
          <p:nvPr/>
        </p:nvSpPr>
        <p:spPr>
          <a:xfrm>
            <a:off x="1249390" y="2285940"/>
            <a:ext cx="4715135" cy="989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  <a:latin typeface="Berlin Sans FB Demi"/>
                <a:cs typeface="Calibri Light"/>
              </a:rPr>
              <a:t>BAND QR Code</a:t>
            </a:r>
            <a:endParaRPr lang="en-US">
              <a:solidFill>
                <a:schemeClr val="bg1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8FF3D9-EFC7-5868-86B5-4E52348432D9}"/>
              </a:ext>
            </a:extLst>
          </p:cNvPr>
          <p:cNvSpPr txBox="1">
            <a:spLocks/>
          </p:cNvSpPr>
          <p:nvPr/>
        </p:nvSpPr>
        <p:spPr>
          <a:xfrm>
            <a:off x="5965163" y="2285940"/>
            <a:ext cx="4715135" cy="989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  <a:latin typeface="Berlin Sans FB Demi"/>
                <a:cs typeface="Calibri Light"/>
              </a:rPr>
              <a:t>Remind Codes</a:t>
            </a:r>
            <a:endParaRPr lang="en-US">
              <a:solidFill>
                <a:schemeClr val="bg1"/>
              </a:solidFill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8015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3BB774-E679-549A-2497-FCD389343644}"/>
              </a:ext>
            </a:extLst>
          </p:cNvPr>
          <p:cNvSpPr txBox="1"/>
          <p:nvPr/>
        </p:nvSpPr>
        <p:spPr>
          <a:xfrm>
            <a:off x="1769068" y="235266"/>
            <a:ext cx="86379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Berlin Sans FB Demi"/>
                <a:cs typeface="Calibri"/>
              </a:rPr>
              <a:t>Important Information</a:t>
            </a:r>
            <a:endParaRPr lang="en-US" sz="60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385498-2332-7BFB-0C31-7F300B7BCA45}"/>
              </a:ext>
            </a:extLst>
          </p:cNvPr>
          <p:cNvSpPr/>
          <p:nvPr/>
        </p:nvSpPr>
        <p:spPr>
          <a:xfrm>
            <a:off x="716577" y="1408654"/>
            <a:ext cx="6512944" cy="299048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FB9C83-7DE3-9D77-3306-574C28B9E035}"/>
              </a:ext>
            </a:extLst>
          </p:cNvPr>
          <p:cNvSpPr/>
          <p:nvPr/>
        </p:nvSpPr>
        <p:spPr>
          <a:xfrm>
            <a:off x="673446" y="4801710"/>
            <a:ext cx="6512943" cy="163901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ranslate your Weebly website - Weglot">
            <a:extLst>
              <a:ext uri="{FF2B5EF4-FFF2-40B4-BE49-F238E27FC236}">
                <a16:creationId xmlns:a16="http://schemas.microsoft.com/office/drawing/2014/main" id="{D4333892-3C8B-A36E-8DBC-94C96B19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84" y="4801517"/>
            <a:ext cx="4065916" cy="1553794"/>
          </a:xfrm>
          <a:prstGeom prst="rect">
            <a:avLst/>
          </a:prstGeom>
        </p:spPr>
      </p:pic>
      <p:pic>
        <p:nvPicPr>
          <p:cNvPr id="10" name="Picture 9" descr="Instagram: A guide for parents">
            <a:extLst>
              <a:ext uri="{FF2B5EF4-FFF2-40B4-BE49-F238E27FC236}">
                <a16:creationId xmlns:a16="http://schemas.microsoft.com/office/drawing/2014/main" id="{CEC1D634-627E-F028-AF5F-ED13F0218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834" y="1552396"/>
            <a:ext cx="2703842" cy="2718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73D27F-0C5A-1A82-7BED-909E26A875BD}"/>
              </a:ext>
            </a:extLst>
          </p:cNvPr>
          <p:cNvSpPr txBox="1"/>
          <p:nvPr/>
        </p:nvSpPr>
        <p:spPr>
          <a:xfrm>
            <a:off x="789773" y="1647514"/>
            <a:ext cx="628002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All club information can be found in both our Instagram and our Weebly.</a:t>
            </a:r>
            <a:endParaRPr lang="en-US" sz="28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Make sure to follow our Instagram, new hour opportunities, members of the month, and more will be posted there!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1E4C9-611D-0F30-A48E-293509A482A1}"/>
              </a:ext>
            </a:extLst>
          </p:cNvPr>
          <p:cNvSpPr txBox="1"/>
          <p:nvPr/>
        </p:nvSpPr>
        <p:spPr>
          <a:xfrm>
            <a:off x="832905" y="5083702"/>
            <a:ext cx="6280028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>
                <a:solidFill>
                  <a:schemeClr val="bg1"/>
                </a:solidFill>
                <a:latin typeface="Berlin Sans FB Demi"/>
                <a:cs typeface="Calibri"/>
              </a:rPr>
              <a:t>Instagram: @dakotakeyclub</a:t>
            </a:r>
          </a:p>
          <a:p>
            <a:r>
              <a:rPr lang="en-US" sz="2900">
                <a:solidFill>
                  <a:schemeClr val="bg1"/>
                </a:solidFill>
                <a:latin typeface="Berlin Sans FB Demi"/>
                <a:cs typeface="Calibri"/>
              </a:rPr>
              <a:t>Website: dakotakeyclub.weebly.com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E86EA-CE2B-FEEF-F695-A9A1CD610297}"/>
              </a:ext>
            </a:extLst>
          </p:cNvPr>
          <p:cNvSpPr txBox="1"/>
          <p:nvPr/>
        </p:nvSpPr>
        <p:spPr>
          <a:xfrm>
            <a:off x="10863450" y="626322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Fiona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07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1A8362-6F8B-6A52-9FF9-487B297C37F4}"/>
              </a:ext>
            </a:extLst>
          </p:cNvPr>
          <p:cNvSpPr/>
          <p:nvPr/>
        </p:nvSpPr>
        <p:spPr>
          <a:xfrm>
            <a:off x="730956" y="574767"/>
            <a:ext cx="10739887" cy="570780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8E29-4AA5-4E44-FA59-EFFC7D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3" y="198242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Thank you for coming!</a:t>
            </a:r>
            <a:endParaRPr lang="en-US" sz="66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0" indent="0" algn="ctr">
              <a:buNone/>
            </a:pPr>
            <a:r>
              <a:rPr lang="en-US" sz="4800">
                <a:solidFill>
                  <a:schemeClr val="bg1"/>
                </a:solidFill>
                <a:latin typeface="Berlin Sans FB Demi"/>
                <a:cs typeface="Calibri"/>
              </a:rPr>
              <a:t>Please make sure to check out at your class table and get your shirt!</a:t>
            </a:r>
          </a:p>
          <a:p>
            <a:pPr marL="0" indent="0" algn="ctr">
              <a:buNone/>
            </a:pPr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Our next meeting is on April 9th</a:t>
            </a:r>
          </a:p>
          <a:p>
            <a:pPr marL="0" indent="0" algn="ctr">
              <a:buNone/>
            </a:pPr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 in the </a:t>
            </a:r>
            <a:r>
              <a:rPr lang="en-US" sz="4000" u="sng">
                <a:solidFill>
                  <a:schemeClr val="bg1"/>
                </a:solidFill>
                <a:latin typeface="Berlin Sans FB Demi"/>
                <a:cs typeface="Calibri"/>
              </a:rPr>
              <a:t>Auditorium </a:t>
            </a:r>
            <a:endParaRPr lang="en-US" u="sng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endParaRPr lang="en-US" sz="40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41FDA-FA54-8BA1-6653-2F24BE3DFAB2}"/>
              </a:ext>
            </a:extLst>
          </p:cNvPr>
          <p:cNvSpPr txBox="1"/>
          <p:nvPr/>
        </p:nvSpPr>
        <p:spPr>
          <a:xfrm>
            <a:off x="10288356" y="6277604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Mario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pic>
        <p:nvPicPr>
          <p:cNvPr id="9" name="Graphic 8" descr="Old Key with solid fill">
            <a:extLst>
              <a:ext uri="{FF2B5EF4-FFF2-40B4-BE49-F238E27FC236}">
                <a16:creationId xmlns:a16="http://schemas.microsoft.com/office/drawing/2014/main" id="{6CBDD1F8-FB59-97E9-5801-D1D54EA4E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5101655" y="557973"/>
            <a:ext cx="1992701" cy="19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35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81722E-A9EF-3805-606F-9F35E33DF49F}"/>
              </a:ext>
            </a:extLst>
          </p:cNvPr>
          <p:cNvSpPr/>
          <p:nvPr/>
        </p:nvSpPr>
        <p:spPr>
          <a:xfrm>
            <a:off x="2125559" y="1710578"/>
            <a:ext cx="8108830" cy="473014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0319B9-A8C8-807D-AF41-5D8A65321B52}"/>
              </a:ext>
            </a:extLst>
          </p:cNvPr>
          <p:cNvSpPr>
            <a:spLocks noGrp="1"/>
          </p:cNvSpPr>
          <p:nvPr/>
        </p:nvSpPr>
        <p:spPr>
          <a:xfrm>
            <a:off x="2544791" y="1920142"/>
            <a:ext cx="726792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>
              <a:solidFill>
                <a:schemeClr val="bg1"/>
              </a:solidFill>
              <a:latin typeface="Berlin Sans FB Demi"/>
            </a:endParaRPr>
          </a:p>
          <a:p>
            <a:endParaRPr lang="en-US" sz="3600">
              <a:solidFill>
                <a:srgbClr val="FFFFFF"/>
              </a:solidFill>
              <a:latin typeface="Berlin Sans FB Demi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0AD269-E476-AE0B-191E-C079911C4D8E}"/>
              </a:ext>
            </a:extLst>
          </p:cNvPr>
          <p:cNvSpPr txBox="1"/>
          <p:nvPr/>
        </p:nvSpPr>
        <p:spPr>
          <a:xfrm>
            <a:off x="10460884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Mario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2" name="Picture 1" descr="A green logo with a white background&#10;&#10;Description automatically generated">
            <a:extLst>
              <a:ext uri="{FF2B5EF4-FFF2-40B4-BE49-F238E27FC236}">
                <a16:creationId xmlns:a16="http://schemas.microsoft.com/office/drawing/2014/main" id="{215D2E3B-E65C-C74C-CA6E-A74B7D610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8" t="13380" r="15802" b="16901"/>
          <a:stretch/>
        </p:blipFill>
        <p:spPr>
          <a:xfrm>
            <a:off x="4097547" y="155755"/>
            <a:ext cx="4155065" cy="141667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86D9E9-4C97-87F8-730A-1B856D7BE012}"/>
              </a:ext>
            </a:extLst>
          </p:cNvPr>
          <p:cNvSpPr>
            <a:spLocks noGrp="1"/>
          </p:cNvSpPr>
          <p:nvPr/>
        </p:nvSpPr>
        <p:spPr>
          <a:xfrm>
            <a:off x="2250162" y="2238160"/>
            <a:ext cx="7690451" cy="4509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Key Club is using the Band App!</a:t>
            </a:r>
          </a:p>
          <a:p>
            <a:pPr marL="571500" indent="-571500" algn="ctr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Band is an app where all signups are easier to access.</a:t>
            </a:r>
          </a:p>
          <a:p>
            <a:pPr marL="571500" indent="-571500" algn="ctr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The app allows you to be notified when new sign-ups are posted</a:t>
            </a:r>
          </a:p>
          <a:p>
            <a:pPr marL="571500" indent="-571500" algn="ctr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Important information can be announced easier</a:t>
            </a:r>
          </a:p>
        </p:txBody>
      </p:sp>
    </p:spTree>
    <p:extLst>
      <p:ext uri="{BB962C8B-B14F-4D97-AF65-F5344CB8AC3E}">
        <p14:creationId xmlns:p14="http://schemas.microsoft.com/office/powerpoint/2010/main" val="1774220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0059BE-6758-35FE-9C5F-78B7B7ED9C51}"/>
              </a:ext>
            </a:extLst>
          </p:cNvPr>
          <p:cNvSpPr/>
          <p:nvPr/>
        </p:nvSpPr>
        <p:spPr>
          <a:xfrm>
            <a:off x="1473642" y="1572169"/>
            <a:ext cx="9254513" cy="473014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146C32-4AE4-5127-30AA-8370E3F3AD85}"/>
              </a:ext>
            </a:extLst>
          </p:cNvPr>
          <p:cNvSpPr txBox="1">
            <a:spLocks/>
          </p:cNvSpPr>
          <p:nvPr/>
        </p:nvSpPr>
        <p:spPr>
          <a:xfrm>
            <a:off x="608161" y="365125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How it Works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32E37-3CDF-FA97-3FBA-18B8A517BC23}"/>
              </a:ext>
            </a:extLst>
          </p:cNvPr>
          <p:cNvSpPr>
            <a:spLocks noGrp="1"/>
          </p:cNvSpPr>
          <p:nvPr/>
        </p:nvSpPr>
        <p:spPr>
          <a:xfrm>
            <a:off x="2004245" y="1871645"/>
            <a:ext cx="8361467" cy="42938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All Sign-ups are easily accessible and all in one place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Be able to ask questions and get quick responses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Be able to ask for people to take your spots if you can't make it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Easy access to updates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https://youtu.be/0ZSpGNeWR6E</a:t>
            </a:r>
            <a:r>
              <a:rPr lang="en-US" sz="360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 marL="571500" indent="-571500"/>
            <a:endParaRPr lang="en-US" sz="3600">
              <a:solidFill>
                <a:schemeClr val="bg1"/>
              </a:solidFill>
              <a:latin typeface="Berlin Sans FB Demi"/>
              <a:ea typeface="Calibri" panose="020F0502020204030204"/>
              <a:cs typeface="Calibri" panose="020F0502020204030204"/>
            </a:endParaRPr>
          </a:p>
          <a:p>
            <a:endParaRPr lang="en-US" sz="3600">
              <a:solidFill>
                <a:srgbClr val="FFFFFF"/>
              </a:solidFill>
              <a:latin typeface="Berlin Sans FB Demi"/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D7CF1-1B06-596D-E4D5-D5D4D8873C63}"/>
              </a:ext>
            </a:extLst>
          </p:cNvPr>
          <p:cNvSpPr txBox="1"/>
          <p:nvPr/>
        </p:nvSpPr>
        <p:spPr>
          <a:xfrm>
            <a:off x="10374621" y="6234472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McKenna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95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0059BE-6758-35FE-9C5F-78B7B7ED9C51}"/>
              </a:ext>
            </a:extLst>
          </p:cNvPr>
          <p:cNvSpPr/>
          <p:nvPr/>
        </p:nvSpPr>
        <p:spPr>
          <a:xfrm>
            <a:off x="529672" y="1538050"/>
            <a:ext cx="5808453" cy="473014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146C32-4AE4-5127-30AA-8370E3F3AD85}"/>
              </a:ext>
            </a:extLst>
          </p:cNvPr>
          <p:cNvSpPr txBox="1">
            <a:spLocks/>
          </p:cNvSpPr>
          <p:nvPr/>
        </p:nvSpPr>
        <p:spPr>
          <a:xfrm>
            <a:off x="651293" y="163842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Join the Band!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32E37-3CDF-FA97-3FBA-18B8A517BC23}"/>
              </a:ext>
            </a:extLst>
          </p:cNvPr>
          <p:cNvSpPr>
            <a:spLocks noGrp="1"/>
          </p:cNvSpPr>
          <p:nvPr/>
        </p:nvSpPr>
        <p:spPr>
          <a:xfrm>
            <a:off x="992036" y="1819500"/>
            <a:ext cx="4881288" cy="42938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Scan the QR Code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Download the Band App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Create an account 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Join the Band</a:t>
            </a: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ea typeface="Calibri" panose="020F0502020204030204"/>
                <a:cs typeface="Calibri" panose="020F0502020204030204"/>
              </a:rPr>
              <a:t>If it doesn't work in here the code will be on the website and on the hand out.</a:t>
            </a:r>
          </a:p>
          <a:p>
            <a:pPr marL="571500" indent="-571500"/>
            <a:endParaRPr lang="en-US" sz="3600">
              <a:solidFill>
                <a:schemeClr val="bg1"/>
              </a:solidFill>
              <a:latin typeface="Berlin Sans FB Demi"/>
              <a:ea typeface="Calibri" panose="020F0502020204030204"/>
              <a:cs typeface="Calibri" panose="020F0502020204030204"/>
            </a:endParaRPr>
          </a:p>
          <a:p>
            <a:endParaRPr lang="en-US" sz="3600">
              <a:solidFill>
                <a:srgbClr val="FFFFFF"/>
              </a:solidFill>
              <a:latin typeface="Berlin Sans FB Demi"/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D7CF1-1B06-596D-E4D5-D5D4D8873C63}"/>
              </a:ext>
            </a:extLst>
          </p:cNvPr>
          <p:cNvSpPr txBox="1"/>
          <p:nvPr/>
        </p:nvSpPr>
        <p:spPr>
          <a:xfrm>
            <a:off x="10388997" y="626322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Mario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2" name="Picture 1" descr="A qr code with green border&#10;&#10;Description automatically generated">
            <a:extLst>
              <a:ext uri="{FF2B5EF4-FFF2-40B4-BE49-F238E27FC236}">
                <a16:creationId xmlns:a16="http://schemas.microsoft.com/office/drawing/2014/main" id="{37FD6E28-4CC7-937A-A98D-96A0C7E1F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8" t="2907" r="3179" b="2907"/>
          <a:stretch/>
        </p:blipFill>
        <p:spPr>
          <a:xfrm>
            <a:off x="6612984" y="1367254"/>
            <a:ext cx="4631192" cy="46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3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27E19-B34D-E1A3-FD6D-7F47A3F3286B}"/>
              </a:ext>
            </a:extLst>
          </p:cNvPr>
          <p:cNvSpPr txBox="1"/>
          <p:nvPr/>
        </p:nvSpPr>
        <p:spPr>
          <a:xfrm>
            <a:off x="934245" y="387343"/>
            <a:ext cx="1125459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2023-24 </a:t>
            </a:r>
            <a:r>
              <a:rPr lang="en-US" sz="7200" err="1">
                <a:solidFill>
                  <a:schemeClr val="bg1"/>
                </a:solidFill>
                <a:latin typeface="Berlin Sans FB Demi"/>
                <a:cs typeface="Calibri"/>
              </a:rPr>
              <a:t>EBoard</a:t>
            </a:r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 Officers</a:t>
            </a:r>
            <a:endParaRPr lang="en-US" sz="72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2FFCEA-2472-3502-B9D1-B54F5BF53780}"/>
              </a:ext>
            </a:extLst>
          </p:cNvPr>
          <p:cNvSpPr/>
          <p:nvPr/>
        </p:nvSpPr>
        <p:spPr>
          <a:xfrm>
            <a:off x="687823" y="1954993"/>
            <a:ext cx="5233359" cy="1998451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F14F13-CCE8-03DF-B2FC-468DA5883ECD}"/>
              </a:ext>
            </a:extLst>
          </p:cNvPr>
          <p:cNvSpPr/>
          <p:nvPr/>
        </p:nvSpPr>
        <p:spPr>
          <a:xfrm>
            <a:off x="687822" y="4312879"/>
            <a:ext cx="5233359" cy="1998451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2927D2-6546-05C9-DB70-EC9865E625C9}"/>
              </a:ext>
            </a:extLst>
          </p:cNvPr>
          <p:cNvSpPr/>
          <p:nvPr/>
        </p:nvSpPr>
        <p:spPr>
          <a:xfrm>
            <a:off x="6352502" y="4312880"/>
            <a:ext cx="5233359" cy="1998451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39499E-E663-3E6B-AD64-77DAD8D7F19A}"/>
              </a:ext>
            </a:extLst>
          </p:cNvPr>
          <p:cNvSpPr/>
          <p:nvPr/>
        </p:nvSpPr>
        <p:spPr>
          <a:xfrm>
            <a:off x="6352501" y="1998124"/>
            <a:ext cx="5233359" cy="1998451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05A07-1B62-A6FD-C812-F758FCDE59EF}"/>
              </a:ext>
            </a:extLst>
          </p:cNvPr>
          <p:cNvSpPr txBox="1"/>
          <p:nvPr/>
        </p:nvSpPr>
        <p:spPr>
          <a:xfrm>
            <a:off x="934244" y="2083870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9th grade officers: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22D61-F9C2-4130-06F2-9767F7BEBB6D}"/>
              </a:ext>
            </a:extLst>
          </p:cNvPr>
          <p:cNvSpPr txBox="1"/>
          <p:nvPr/>
        </p:nvSpPr>
        <p:spPr>
          <a:xfrm>
            <a:off x="6570168" y="2141379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11th grade officers: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1F1FE-8C6D-F6C6-8236-F7F792851CED}"/>
              </a:ext>
            </a:extLst>
          </p:cNvPr>
          <p:cNvSpPr txBox="1"/>
          <p:nvPr/>
        </p:nvSpPr>
        <p:spPr>
          <a:xfrm>
            <a:off x="934244" y="4484889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10th grade officers: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29073-C55B-14DD-3509-8F92304CA6FB}"/>
              </a:ext>
            </a:extLst>
          </p:cNvPr>
          <p:cNvSpPr txBox="1"/>
          <p:nvPr/>
        </p:nvSpPr>
        <p:spPr>
          <a:xfrm>
            <a:off x="6570168" y="4484888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12th grade officers: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AD32A-7F48-A9CD-B50E-A2A8F0221D20}"/>
              </a:ext>
            </a:extLst>
          </p:cNvPr>
          <p:cNvSpPr txBox="1"/>
          <p:nvPr/>
        </p:nvSpPr>
        <p:spPr>
          <a:xfrm>
            <a:off x="933682" y="2521394"/>
            <a:ext cx="6172114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McKenna Koneval, Vice President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Eemi Toma, Webmaster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Emily </a:t>
            </a:r>
            <a:r>
              <a:rPr lang="en-US" sz="2200" err="1">
                <a:solidFill>
                  <a:schemeClr val="bg1"/>
                </a:solidFill>
                <a:latin typeface="Berlin Sans FB Demi"/>
                <a:cs typeface="Calibri"/>
              </a:rPr>
              <a:t>Aleardi</a:t>
            </a:r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, Hour Accountant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Fiona Cito, Historian</a:t>
            </a:r>
          </a:p>
          <a:p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BEAB73-536B-C774-CBDD-D6740C635E3A}"/>
              </a:ext>
            </a:extLst>
          </p:cNvPr>
          <p:cNvSpPr txBox="1"/>
          <p:nvPr/>
        </p:nvSpPr>
        <p:spPr>
          <a:xfrm>
            <a:off x="933681" y="4979922"/>
            <a:ext cx="617211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Matteo </a:t>
            </a:r>
            <a:r>
              <a:rPr lang="en-US" sz="2200" err="1">
                <a:solidFill>
                  <a:schemeClr val="bg1"/>
                </a:solidFill>
                <a:latin typeface="Berlin Sans FB Demi"/>
                <a:cs typeface="Calibri"/>
              </a:rPr>
              <a:t>Durasevic</a:t>
            </a:r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, Event Chair</a:t>
            </a:r>
            <a:endParaRPr lang="en-US" sz="2200">
              <a:solidFill>
                <a:schemeClr val="bg1"/>
              </a:solidFill>
              <a:latin typeface="Berlin Sans FB Demi"/>
            </a:endParaRP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Olivia Amore, Probation Officer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Delaney Wilson, Treasurer</a:t>
            </a:r>
          </a:p>
          <a:p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288778-6900-C7DA-361C-41C9063546E1}"/>
              </a:ext>
            </a:extLst>
          </p:cNvPr>
          <p:cNvSpPr txBox="1"/>
          <p:nvPr/>
        </p:nvSpPr>
        <p:spPr>
          <a:xfrm>
            <a:off x="6468963" y="2737054"/>
            <a:ext cx="6172114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Eliana Kozlowski, Member Engagement</a:t>
            </a:r>
            <a:endParaRPr lang="en-US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Ariana Heugh,  Member Engagement</a:t>
            </a:r>
          </a:p>
          <a:p>
            <a:endParaRPr lang="en-US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9405DE-2D48-276F-13D6-B874C4D92451}"/>
              </a:ext>
            </a:extLst>
          </p:cNvPr>
          <p:cNvSpPr txBox="1"/>
          <p:nvPr/>
        </p:nvSpPr>
        <p:spPr>
          <a:xfrm>
            <a:off x="6569606" y="4979922"/>
            <a:ext cx="6172114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Mario Quaglia, President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Marco </a:t>
            </a:r>
            <a:r>
              <a:rPr lang="en-US" sz="2200" err="1">
                <a:solidFill>
                  <a:schemeClr val="bg1"/>
                </a:solidFill>
                <a:latin typeface="Berlin Sans FB Demi"/>
                <a:cs typeface="Calibri"/>
              </a:rPr>
              <a:t>Lefief</a:t>
            </a:r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, Secretary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646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CB6DDF-EA8B-E78B-F71A-886942E31BAF}"/>
              </a:ext>
            </a:extLst>
          </p:cNvPr>
          <p:cNvSpPr txBox="1">
            <a:spLocks/>
          </p:cNvSpPr>
          <p:nvPr/>
        </p:nvSpPr>
        <p:spPr>
          <a:xfrm>
            <a:off x="608161" y="365125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How Volunteer Hours Work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815078-ACEB-6F0A-DF8B-394CD5E7FF95}"/>
              </a:ext>
            </a:extLst>
          </p:cNvPr>
          <p:cNvSpPr/>
          <p:nvPr/>
        </p:nvSpPr>
        <p:spPr>
          <a:xfrm>
            <a:off x="1507334" y="1710577"/>
            <a:ext cx="9388416" cy="4787661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AE936-F9CE-9106-655B-FFE7C468C335}"/>
              </a:ext>
            </a:extLst>
          </p:cNvPr>
          <p:cNvSpPr txBox="1"/>
          <p:nvPr/>
        </p:nvSpPr>
        <p:spPr>
          <a:xfrm>
            <a:off x="1924932" y="2110860"/>
            <a:ext cx="8551653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16 hours are required for the school year, we recommend completing 2 hours per month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Out of the 16 hours, 6 hours are limited to being "bought"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For "bought hours", $10+ purchases are worth 1 hour, and $20 + purchases are worth 2 hours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QR codes are presented by an </a:t>
            </a:r>
            <a:r>
              <a:rPr lang="en-US" sz="3000" err="1">
                <a:solidFill>
                  <a:schemeClr val="bg1"/>
                </a:solidFill>
                <a:latin typeface="Berlin Sans FB Demi"/>
                <a:cs typeface="Calibri"/>
              </a:rPr>
              <a:t>EBoard</a:t>
            </a: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 member at each event to submit the hours from that event</a:t>
            </a:r>
          </a:p>
          <a:p>
            <a:pPr marL="457200" indent="-457200">
              <a:buFont typeface="Arial"/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FB666-CD9A-52B5-F8A8-FB521AFFA1FF}"/>
              </a:ext>
            </a:extLst>
          </p:cNvPr>
          <p:cNvSpPr txBox="1"/>
          <p:nvPr/>
        </p:nvSpPr>
        <p:spPr>
          <a:xfrm>
            <a:off x="11237262" y="6234472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Liv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2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tendance Guidelines &amp; Information – Parents – Franklin Regional School  District">
            <a:extLst>
              <a:ext uri="{FF2B5EF4-FFF2-40B4-BE49-F238E27FC236}">
                <a16:creationId xmlns:a16="http://schemas.microsoft.com/office/drawing/2014/main" id="{FAFFA553-F221-068B-F266-0F3722FF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852" y="1989207"/>
            <a:ext cx="5029199" cy="34546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0059BE-6758-35FE-9C5F-78B7B7ED9C51}"/>
              </a:ext>
            </a:extLst>
          </p:cNvPr>
          <p:cNvSpPr/>
          <p:nvPr/>
        </p:nvSpPr>
        <p:spPr>
          <a:xfrm>
            <a:off x="529672" y="1538050"/>
            <a:ext cx="5808453" cy="4730148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146C32-4AE4-5127-30AA-8370E3F3AD85}"/>
              </a:ext>
            </a:extLst>
          </p:cNvPr>
          <p:cNvSpPr txBox="1">
            <a:spLocks/>
          </p:cNvSpPr>
          <p:nvPr/>
        </p:nvSpPr>
        <p:spPr>
          <a:xfrm>
            <a:off x="608161" y="365125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Attendance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32E37-3CDF-FA97-3FBA-18B8A517BC23}"/>
              </a:ext>
            </a:extLst>
          </p:cNvPr>
          <p:cNvSpPr>
            <a:spLocks noGrp="1"/>
          </p:cNvSpPr>
          <p:nvPr/>
        </p:nvSpPr>
        <p:spPr>
          <a:xfrm>
            <a:off x="992036" y="1819500"/>
            <a:ext cx="4881288" cy="4293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Please talk to your sports coaches about missing the first few minutes of practice</a:t>
            </a:r>
            <a:endParaRPr lang="en-US" sz="3600">
              <a:solidFill>
                <a:schemeClr val="bg1"/>
              </a:solidFill>
              <a:latin typeface="Calibri"/>
              <a:cs typeface="Calibri"/>
            </a:endParaRP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If problems occur, talk to Mrs. Grimm or Mrs. Davis</a:t>
            </a:r>
            <a:endParaRPr lang="en-US"/>
          </a:p>
          <a:p>
            <a:endParaRPr lang="en-US" sz="3600">
              <a:solidFill>
                <a:srgbClr val="FFFFFF"/>
              </a:solidFill>
              <a:latin typeface="Berlin Sans FB Demi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D7CF1-1B06-596D-E4D5-D5D4D8873C63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Ariana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21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929B-998F-3FDD-FB50-9683D97B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389" y="623918"/>
            <a:ext cx="5152846" cy="1325563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</a:rPr>
              <a:t>Our Mission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1A8362-6F8B-6A52-9FF9-487B297C37F4}"/>
              </a:ext>
            </a:extLst>
          </p:cNvPr>
          <p:cNvSpPr/>
          <p:nvPr/>
        </p:nvSpPr>
        <p:spPr>
          <a:xfrm>
            <a:off x="975371" y="1854352"/>
            <a:ext cx="10141430" cy="463543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8E29-4AA5-4E44-FA59-EFFC7D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91" y="2102188"/>
            <a:ext cx="10144125" cy="41308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Key Club is more than just collecting hours.</a:t>
            </a:r>
          </a:p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Volunteering is something you want to do to help out, it is not a job. </a:t>
            </a:r>
          </a:p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Support our local community.</a:t>
            </a:r>
          </a:p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Enjoy what you do. Do events that means something to you!</a:t>
            </a:r>
          </a:p>
          <a:p>
            <a:endParaRPr lang="en-US" sz="44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41FDA-FA54-8BA1-6653-2F24BE3DFAB2}"/>
              </a:ext>
            </a:extLst>
          </p:cNvPr>
          <p:cNvSpPr txBox="1"/>
          <p:nvPr/>
        </p:nvSpPr>
        <p:spPr>
          <a:xfrm>
            <a:off x="10820318" y="6220095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 panose="020E0802020502020306" pitchFamily="34" charset="0"/>
              </a:rPr>
              <a:t>Mario </a:t>
            </a:r>
          </a:p>
        </p:txBody>
      </p:sp>
    </p:spTree>
    <p:extLst>
      <p:ext uri="{BB962C8B-B14F-4D97-AF65-F5344CB8AC3E}">
        <p14:creationId xmlns:p14="http://schemas.microsoft.com/office/powerpoint/2010/main" val="286163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9EE05-836E-60AE-DF65-94CB8FC0C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260551-32C2-AD6B-4F0F-25CE71B2B635}"/>
              </a:ext>
            </a:extLst>
          </p:cNvPr>
          <p:cNvSpPr txBox="1">
            <a:spLocks/>
          </p:cNvSpPr>
          <p:nvPr/>
        </p:nvSpPr>
        <p:spPr>
          <a:xfrm>
            <a:off x="608161" y="365125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Volunteer Hour Deductions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DE8B41-6248-D10C-F737-FDE0F6F40D2B}"/>
              </a:ext>
            </a:extLst>
          </p:cNvPr>
          <p:cNvSpPr/>
          <p:nvPr/>
        </p:nvSpPr>
        <p:spPr>
          <a:xfrm>
            <a:off x="874123" y="1505470"/>
            <a:ext cx="10536781" cy="507743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F6F59-0EE0-274B-7928-A17599BB52F3}"/>
              </a:ext>
            </a:extLst>
          </p:cNvPr>
          <p:cNvSpPr txBox="1"/>
          <p:nvPr/>
        </p:nvSpPr>
        <p:spPr>
          <a:xfrm>
            <a:off x="1484904" y="1714689"/>
            <a:ext cx="9217061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  <a:latin typeface="Berlin Sans FB Demi"/>
                <a:cs typeface="Calibri"/>
              </a:rPr>
              <a:t>Members are dropping hours without getting replacements.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  <a:latin typeface="Berlin Sans FB Demi"/>
                <a:cs typeface="Calibri"/>
              </a:rPr>
              <a:t>If you  are a no-show at an event, the amount of hours you signed up for will be a deduction.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  <a:latin typeface="Berlin Sans FB Demi"/>
                <a:cs typeface="Calibri"/>
              </a:rPr>
              <a:t>There are NO warnings.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  <a:latin typeface="Berlin Sans FB Demi"/>
                <a:cs typeface="Calibri"/>
              </a:rPr>
              <a:t> Check your schedule before signing up.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  <a:latin typeface="Berlin Sans FB Demi"/>
                <a:cs typeface="Calibri"/>
              </a:rPr>
              <a:t>Use band to ask for someone to take your shift.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3000" dirty="0">
                <a:solidFill>
                  <a:schemeClr val="bg1"/>
                </a:solidFill>
                <a:latin typeface="Berlin Sans FB Demi"/>
                <a:cs typeface="Calibri"/>
              </a:rPr>
              <a:t>If they do you, do not have to delete your name off the sign up.</a:t>
            </a:r>
          </a:p>
          <a:p>
            <a:pPr marL="457200" indent="-457200">
              <a:buFont typeface="Arial"/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3D946-C8DC-01D6-67CC-C70CFA082EE1}"/>
              </a:ext>
            </a:extLst>
          </p:cNvPr>
          <p:cNvSpPr txBox="1"/>
          <p:nvPr/>
        </p:nvSpPr>
        <p:spPr>
          <a:xfrm>
            <a:off x="10955040" y="6243879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Emily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3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6280-FE9E-37D3-B7F9-9C955393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err="1">
                <a:solidFill>
                  <a:schemeClr val="bg1"/>
                </a:solidFill>
                <a:latin typeface="Berlin Sans FB Demi"/>
                <a:cs typeface="Calibri Light"/>
              </a:rPr>
              <a:t>Reocurring</a:t>
            </a:r>
            <a:r>
              <a:rPr lang="en-US" sz="8000" b="1" u="sng">
                <a:solidFill>
                  <a:schemeClr val="bg1"/>
                </a:solidFill>
                <a:latin typeface="Berlin Sans FB Demi"/>
                <a:cs typeface="Calibri Light"/>
              </a:rPr>
              <a:t> Events Part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05C168-5D24-B930-A5B1-4285FA344E70}"/>
              </a:ext>
            </a:extLst>
          </p:cNvPr>
          <p:cNvSpPr/>
          <p:nvPr/>
        </p:nvSpPr>
        <p:spPr>
          <a:xfrm>
            <a:off x="285257" y="1667446"/>
            <a:ext cx="3752491" cy="474452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0D7818-69EF-8E6B-F108-6B77E31C148E}"/>
              </a:ext>
            </a:extLst>
          </p:cNvPr>
          <p:cNvSpPr/>
          <p:nvPr/>
        </p:nvSpPr>
        <p:spPr>
          <a:xfrm>
            <a:off x="8178426" y="1667446"/>
            <a:ext cx="3752491" cy="474452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56C64D-5F1E-4B0E-371C-9D0F1D4EC1C9}"/>
              </a:ext>
            </a:extLst>
          </p:cNvPr>
          <p:cNvSpPr/>
          <p:nvPr/>
        </p:nvSpPr>
        <p:spPr>
          <a:xfrm>
            <a:off x="4239030" y="1667446"/>
            <a:ext cx="3752491" cy="4744525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D194F-1251-27A5-23E1-921C880DC2B6}"/>
              </a:ext>
            </a:extLst>
          </p:cNvPr>
          <p:cNvSpPr txBox="1"/>
          <p:nvPr/>
        </p:nvSpPr>
        <p:spPr>
          <a:xfrm>
            <a:off x="703720" y="1713586"/>
            <a:ext cx="2920142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u="sng">
                <a:solidFill>
                  <a:schemeClr val="bg1"/>
                </a:solidFill>
                <a:latin typeface="Berlin Sans FB Demi"/>
                <a:cs typeface="Segoe UI"/>
              </a:rPr>
              <a:t>Ojibwa  SACC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A9435-8743-C90E-3A47-D182E3355157}"/>
              </a:ext>
            </a:extLst>
          </p:cNvPr>
          <p:cNvSpPr txBox="1"/>
          <p:nvPr/>
        </p:nvSpPr>
        <p:spPr>
          <a:xfrm>
            <a:off x="4358362" y="2350526"/>
            <a:ext cx="3373436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Activity-Leader for SACC  Program @ Cheyenne Elementary</a:t>
            </a: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3:30-5:00 Monday through Friday</a:t>
            </a: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More info on </a:t>
            </a:r>
            <a:r>
              <a:rPr lang="en-US" sz="2500" b="1" err="1">
                <a:solidFill>
                  <a:schemeClr val="bg1"/>
                </a:solidFill>
                <a:latin typeface="Berlin Sans FB Demi"/>
                <a:cs typeface="Segoe UI"/>
              </a:rPr>
              <a:t>signupgenuis</a:t>
            </a: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448EA-23C4-88B1-4BEF-EB24FDB6E2F1}"/>
              </a:ext>
            </a:extLst>
          </p:cNvPr>
          <p:cNvSpPr txBox="1"/>
          <p:nvPr/>
        </p:nvSpPr>
        <p:spPr>
          <a:xfrm>
            <a:off x="4373920" y="1711844"/>
            <a:ext cx="336301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u="sng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Cheyenne </a:t>
            </a:r>
            <a:r>
              <a:rPr lang="en-US" sz="3500" b="1" u="sng">
                <a:solidFill>
                  <a:schemeClr val="bg1"/>
                </a:solidFill>
                <a:latin typeface="Berlin Sans FB Demi"/>
                <a:cs typeface="Calibri"/>
              </a:rPr>
              <a:t> </a:t>
            </a:r>
            <a:r>
              <a:rPr lang="en-US" sz="3500" b="1" u="sng">
                <a:solidFill>
                  <a:schemeClr val="bg1"/>
                </a:solidFill>
                <a:latin typeface="Berlin Sans FB Demi"/>
                <a:cs typeface="Segoe UI"/>
              </a:rPr>
              <a:t>SACC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FA99E-259C-F9C2-7FEC-4EDFDF761314}"/>
              </a:ext>
            </a:extLst>
          </p:cNvPr>
          <p:cNvSpPr txBox="1"/>
          <p:nvPr/>
        </p:nvSpPr>
        <p:spPr>
          <a:xfrm>
            <a:off x="8302248" y="1666254"/>
            <a:ext cx="3506295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u="sng">
                <a:solidFill>
                  <a:schemeClr val="bg1"/>
                </a:solidFill>
                <a:latin typeface="Berlin Sans FB Demi"/>
                <a:cs typeface="Segoe UI"/>
              </a:rPr>
              <a:t>Recycling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F153D-3604-56F3-1647-5E709CEB5FB6}"/>
              </a:ext>
            </a:extLst>
          </p:cNvPr>
          <p:cNvSpPr txBox="1"/>
          <p:nvPr/>
        </p:nvSpPr>
        <p:spPr>
          <a:xfrm>
            <a:off x="424209" y="2349225"/>
            <a:ext cx="3723057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Activity-Leader      for SACC  Program   @ Ojibwa 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          Elementary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3:30 –4:30pm</a:t>
            </a:r>
          </a:p>
          <a:p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 Monday through Friday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More info on </a:t>
            </a:r>
            <a:r>
              <a:rPr lang="en-US" sz="2500" b="1" err="1">
                <a:solidFill>
                  <a:schemeClr val="bg1"/>
                </a:solidFill>
                <a:latin typeface="Berlin Sans FB Demi"/>
                <a:cs typeface="Segoe UI"/>
              </a:rPr>
              <a:t>signupgenuis</a:t>
            </a: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2341C-F0FB-0667-1BCF-901C97E019CD}"/>
              </a:ext>
            </a:extLst>
          </p:cNvPr>
          <p:cNvSpPr txBox="1"/>
          <p:nvPr/>
        </p:nvSpPr>
        <p:spPr>
          <a:xfrm>
            <a:off x="8298734" y="1878483"/>
            <a:ext cx="3512387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500" b="1" u="sng" dirty="0">
              <a:solidFill>
                <a:schemeClr val="bg1"/>
              </a:solidFill>
              <a:ea typeface="+mn-lt"/>
              <a:cs typeface="+mn-lt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Berlin Sans FB Demi"/>
                <a:cs typeface="Arial"/>
              </a:rPr>
              <a:t>With Ms. </a:t>
            </a:r>
            <a:r>
              <a:rPr lang="en-US" sz="2500" b="1" dirty="0" err="1">
                <a:solidFill>
                  <a:schemeClr val="bg1"/>
                </a:solidFill>
                <a:latin typeface="Berlin Sans FB Demi"/>
                <a:cs typeface="Arial"/>
              </a:rPr>
              <a:t>Comoford</a:t>
            </a:r>
            <a:endParaRPr lang="en-US" sz="2500" dirty="0"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Berlin Sans FB Demi"/>
              <a:ea typeface="+mn-lt"/>
              <a:cs typeface="+mn-lt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Berlin Sans FB Demi"/>
                <a:cs typeface="Arial"/>
              </a:rPr>
              <a:t>Use Key Club Sign up, NOT the general Sign-up</a:t>
            </a:r>
            <a:endParaRPr lang="en-US" sz="2500" dirty="0"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endParaRPr lang="en-US" sz="2500" dirty="0">
              <a:solidFill>
                <a:srgbClr val="000000"/>
              </a:solidFill>
              <a:latin typeface="Berlin Sans FB Demi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Berlin Sans FB Demi"/>
                <a:cs typeface="Arial"/>
              </a:rPr>
              <a:t>2:20-3:30 </a:t>
            </a:r>
            <a:endParaRPr lang="en-US" sz="2500" dirty="0"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endParaRPr lang="en-US" sz="2500" dirty="0">
              <a:solidFill>
                <a:srgbClr val="000000"/>
              </a:solidFill>
              <a:latin typeface="Berlin Sans FB Demi"/>
              <a:cs typeface="Arial"/>
            </a:endParaRPr>
          </a:p>
          <a:p>
            <a:pPr marL="571500" indent="-571500">
              <a:buFont typeface="Arial,Sans-Serif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Berlin Sans FB Demi"/>
                <a:cs typeface="Arial"/>
              </a:rPr>
              <a:t>Monday, 4/15 &amp; 29</a:t>
            </a:r>
            <a:endParaRPr lang="en-US" sz="2100" dirty="0">
              <a:solidFill>
                <a:schemeClr val="bg1"/>
              </a:solidFill>
              <a:latin typeface="Berlin Sans FB Demi"/>
              <a:cs typeface="Arial"/>
            </a:endParaRPr>
          </a:p>
          <a:p>
            <a:endParaRPr lang="en-US" sz="2500" b="1" dirty="0">
              <a:solidFill>
                <a:schemeClr val="bg1"/>
              </a:solidFill>
              <a:latin typeface="Berlin Sans FB Demi"/>
              <a:cs typeface="Segoe UI"/>
            </a:endParaRPr>
          </a:p>
          <a:p>
            <a:endParaRPr lang="en-US" sz="2500" b="1" dirty="0">
              <a:solidFill>
                <a:schemeClr val="bg1"/>
              </a:solidFill>
              <a:latin typeface="Berlin Sans FB Demi"/>
              <a:cs typeface="Segoe UI"/>
            </a:endParaRPr>
          </a:p>
          <a:p>
            <a:endParaRPr lang="en-US" sz="2500" b="1" dirty="0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8944A-FE15-DC61-73E8-36E1D7464678}"/>
              </a:ext>
            </a:extLst>
          </p:cNvPr>
          <p:cNvSpPr txBox="1"/>
          <p:nvPr/>
        </p:nvSpPr>
        <p:spPr>
          <a:xfrm>
            <a:off x="10507422" y="6337384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Matteo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5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icking up garbage&#10;&#10;Description automatically generated">
            <a:extLst>
              <a:ext uri="{FF2B5EF4-FFF2-40B4-BE49-F238E27FC236}">
                <a16:creationId xmlns:a16="http://schemas.microsoft.com/office/drawing/2014/main" id="{2243CC35-9732-7DC8-081B-C33BAB5D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598" y="1124074"/>
            <a:ext cx="5005917" cy="3285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B2DBC-3F10-28E1-67CD-684A4CED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681" y="79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erlin Sans FB Demi"/>
                <a:cs typeface="Calibri Light"/>
              </a:rPr>
              <a:t>Adopt a Road Clean Up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5148CD-97C6-BCEC-6C9D-3A0EFC8F29EB}"/>
              </a:ext>
            </a:extLst>
          </p:cNvPr>
          <p:cNvSpPr/>
          <p:nvPr/>
        </p:nvSpPr>
        <p:spPr>
          <a:xfrm>
            <a:off x="169571" y="1136738"/>
            <a:ext cx="6414327" cy="5388172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D7462-49DB-157B-9897-BDB8BAFCB0E1}"/>
              </a:ext>
            </a:extLst>
          </p:cNvPr>
          <p:cNvSpPr txBox="1"/>
          <p:nvPr/>
        </p:nvSpPr>
        <p:spPr>
          <a:xfrm>
            <a:off x="340444" y="1406802"/>
            <a:ext cx="606214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Sunday, April 14</a:t>
            </a:r>
            <a:r>
              <a:rPr lang="en-US" sz="2400" baseline="30000" dirty="0">
                <a:solidFill>
                  <a:schemeClr val="bg1"/>
                </a:solidFill>
                <a:latin typeface="Berlin Sans FB Demi"/>
                <a:cs typeface="Calibri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 from 8</a:t>
            </a: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  <a:sym typeface="Wingdings" panose="05000000000000000000" pitchFamily="2" charset="2"/>
              </a:rPr>
              <a:t>:00am to 10:00am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  <a:sym typeface="Wingdings" panose="05000000000000000000" pitchFamily="2" charset="2"/>
              </a:rPr>
              <a:t>You will be cleaning along the north side of 21 Mile Road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Please have your parent sign a permission slip at the Security Desk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You are required to watch a safety video before participating. Link is in </a:t>
            </a:r>
            <a:r>
              <a:rPr lang="en-US" sz="2400" dirty="0" err="1">
                <a:solidFill>
                  <a:schemeClr val="bg1"/>
                </a:solidFill>
                <a:latin typeface="Berlin Sans FB Demi"/>
                <a:cs typeface="Calibri"/>
              </a:rPr>
              <a:t>SignUpGenius</a:t>
            </a:r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Berlin Sans FB Demi"/>
                <a:cs typeface="Calibri"/>
              </a:rPr>
              <a:t>We </a:t>
            </a: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will email you about a </a:t>
            </a:r>
            <a:r>
              <a:rPr lang="en-US" sz="2400">
                <a:solidFill>
                  <a:schemeClr val="bg1"/>
                </a:solidFill>
                <a:latin typeface="Berlin Sans FB Demi"/>
                <a:cs typeface="Calibri"/>
              </a:rPr>
              <a:t>meeting place</a:t>
            </a:r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85614-7D3B-F934-B33D-3241D88F6746}"/>
              </a:ext>
            </a:extLst>
          </p:cNvPr>
          <p:cNvSpPr txBox="1"/>
          <p:nvPr/>
        </p:nvSpPr>
        <p:spPr>
          <a:xfrm>
            <a:off x="10206175" y="624885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Marco</a:t>
            </a:r>
          </a:p>
        </p:txBody>
      </p:sp>
      <p:pic>
        <p:nvPicPr>
          <p:cNvPr id="6" name="Picture 5" descr="A close-up of a road sign&#10;&#10;Description automatically generated">
            <a:extLst>
              <a:ext uri="{FF2B5EF4-FFF2-40B4-BE49-F238E27FC236}">
                <a16:creationId xmlns:a16="http://schemas.microsoft.com/office/drawing/2014/main" id="{ABBB0A16-AAF4-04C1-8C48-C6FEF0449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5" r="32381" b="45314"/>
          <a:stretch/>
        </p:blipFill>
        <p:spPr>
          <a:xfrm>
            <a:off x="8530199" y="3431906"/>
            <a:ext cx="3373457" cy="28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0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171F-ACCE-9196-C043-9A50E9CAC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EAA4-FF49-48F7-0430-D774E621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9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erlin Sans FB Demi"/>
                <a:cs typeface="Calibri Light"/>
              </a:rPr>
              <a:t>Earth Day Chalking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A0753-2BCD-F5D2-771D-537B37E965B5}"/>
              </a:ext>
            </a:extLst>
          </p:cNvPr>
          <p:cNvSpPr/>
          <p:nvPr/>
        </p:nvSpPr>
        <p:spPr>
          <a:xfrm>
            <a:off x="224712" y="1880675"/>
            <a:ext cx="6746019" cy="4154984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F8796-0727-B315-9490-37986F6BC12B}"/>
              </a:ext>
            </a:extLst>
          </p:cNvPr>
          <p:cNvSpPr txBox="1"/>
          <p:nvPr/>
        </p:nvSpPr>
        <p:spPr>
          <a:xfrm>
            <a:off x="458965" y="2174953"/>
            <a:ext cx="581590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Wednesday April 10</a:t>
            </a:r>
            <a:r>
              <a:rPr lang="en-US" sz="2400" baseline="30000" dirty="0">
                <a:solidFill>
                  <a:schemeClr val="bg1"/>
                </a:solidFill>
                <a:latin typeface="Berlin Sans FB Demi"/>
                <a:cs typeface="Calibri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 from 2:30pm to 3:30pm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We will be writing/drawing messages related to Earth Day on the North and Main Entrance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You are responsible for finding your own transportation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In the event of rain, chalking will be moved back to April 16</a:t>
            </a:r>
            <a:r>
              <a:rPr lang="en-US" sz="2400" baseline="30000" dirty="0">
                <a:solidFill>
                  <a:schemeClr val="bg1"/>
                </a:solidFill>
                <a:latin typeface="Berlin Sans FB Demi"/>
                <a:cs typeface="Calibri"/>
              </a:rPr>
              <a:t>th</a:t>
            </a:r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A513A-9BD6-B3FC-E91C-C72A8EB8BB20}"/>
              </a:ext>
            </a:extLst>
          </p:cNvPr>
          <p:cNvSpPr txBox="1"/>
          <p:nvPr/>
        </p:nvSpPr>
        <p:spPr>
          <a:xfrm>
            <a:off x="10762809" y="6335114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Marco</a:t>
            </a:r>
          </a:p>
        </p:txBody>
      </p:sp>
      <p:pic>
        <p:nvPicPr>
          <p:cNvPr id="6" name="Picture 5" descr="A bucket of chalks&#10;&#10;Description automatically generated">
            <a:extLst>
              <a:ext uri="{FF2B5EF4-FFF2-40B4-BE49-F238E27FC236}">
                <a16:creationId xmlns:a16="http://schemas.microsoft.com/office/drawing/2014/main" id="{7CC415F8-C9DC-A991-8D13-CC224271A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50" y="1658436"/>
            <a:ext cx="4349496" cy="43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0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D6624-75A4-0FB5-B6BE-D9E7787C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96EC-224B-5446-9F87-03A2CF86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85" y="379502"/>
            <a:ext cx="11004430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erlin Sans FB Demi"/>
                <a:cs typeface="Calibri Light"/>
              </a:rPr>
              <a:t>Mother Son Night of Fun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A4A0AE-C7B6-BBD9-EB82-E97245A2FA9A}"/>
              </a:ext>
            </a:extLst>
          </p:cNvPr>
          <p:cNvSpPr/>
          <p:nvPr/>
        </p:nvSpPr>
        <p:spPr>
          <a:xfrm>
            <a:off x="3692692" y="1710579"/>
            <a:ext cx="7752315" cy="4615127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2F3D3-2208-8B3D-1BB7-00B2F039990C}"/>
              </a:ext>
            </a:extLst>
          </p:cNvPr>
          <p:cNvSpPr txBox="1"/>
          <p:nvPr/>
        </p:nvSpPr>
        <p:spPr>
          <a:xfrm>
            <a:off x="3415523" y="2058233"/>
            <a:ext cx="8029484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Berlin Sans FB Demi"/>
                <a:cs typeface="Calibri"/>
              </a:rPr>
              <a:t>Wednesday April 24</a:t>
            </a:r>
            <a:r>
              <a:rPr lang="en-US" sz="4000" baseline="30000" dirty="0">
                <a:solidFill>
                  <a:schemeClr val="bg1"/>
                </a:solidFill>
                <a:latin typeface="Berlin Sans FB Demi"/>
                <a:cs typeface="Calibri"/>
              </a:rPr>
              <a:t>th</a:t>
            </a:r>
            <a:r>
              <a:rPr lang="en-US" sz="4000" dirty="0">
                <a:solidFill>
                  <a:schemeClr val="bg1"/>
                </a:solidFill>
                <a:latin typeface="Berlin Sans FB Demi"/>
                <a:cs typeface="Calibri"/>
              </a:rPr>
              <a:t> 4:30pm to 8:00pm</a:t>
            </a:r>
          </a:p>
          <a:p>
            <a:pPr marL="342900" indent="-342900" algn="ctr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Berlin Sans FB Demi"/>
                <a:cs typeface="Calibri"/>
              </a:rPr>
              <a:t>Dave and Busters off Hall Road</a:t>
            </a:r>
          </a:p>
          <a:p>
            <a:pPr marL="342900" indent="-342900" algn="ctr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Berlin Sans FB Demi"/>
                <a:cs typeface="Calibri"/>
              </a:rPr>
              <a:t>Event ran by Macomb Township Parks and Recreation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845EB-A7D7-17E8-93B1-9E54FED21814}"/>
              </a:ext>
            </a:extLst>
          </p:cNvPr>
          <p:cNvSpPr txBox="1"/>
          <p:nvPr/>
        </p:nvSpPr>
        <p:spPr>
          <a:xfrm>
            <a:off x="10626517" y="6325706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erlin Sans FB Demi"/>
              </a:rPr>
              <a:t>Marco</a:t>
            </a:r>
          </a:p>
        </p:txBody>
      </p:sp>
      <p:pic>
        <p:nvPicPr>
          <p:cNvPr id="7" name="Picture 6" descr="A person and a child kissing&#10;&#10;Description automatically generated">
            <a:extLst>
              <a:ext uri="{FF2B5EF4-FFF2-40B4-BE49-F238E27FC236}">
                <a16:creationId xmlns:a16="http://schemas.microsoft.com/office/drawing/2014/main" id="{20938D21-7846-EC52-DE29-9C75ED501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6" y="2652097"/>
            <a:ext cx="3234457" cy="27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6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171F-ACCE-9196-C043-9A50E9CAC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EAA4-FF49-48F7-0430-D774E621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7" y="63201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erlin Sans FB Demi"/>
                <a:cs typeface="Calibri Light"/>
              </a:rPr>
              <a:t>Teacher Appreciation Week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A0753-2BCD-F5D2-771D-537B37E965B5}"/>
              </a:ext>
            </a:extLst>
          </p:cNvPr>
          <p:cNvSpPr/>
          <p:nvPr/>
        </p:nvSpPr>
        <p:spPr>
          <a:xfrm>
            <a:off x="414655" y="1211840"/>
            <a:ext cx="7965056" cy="5477769"/>
          </a:xfrm>
          <a:prstGeom prst="roundRect">
            <a:avLst/>
          </a:prstGeom>
          <a:solidFill>
            <a:srgbClr val="00206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F8796-0727-B315-9490-37986F6BC12B}"/>
              </a:ext>
            </a:extLst>
          </p:cNvPr>
          <p:cNvSpPr txBox="1"/>
          <p:nvPr/>
        </p:nvSpPr>
        <p:spPr>
          <a:xfrm>
            <a:off x="605087" y="1559202"/>
            <a:ext cx="7773051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The first event is a donation. It will be held Monday April 29</a:t>
            </a:r>
            <a:r>
              <a:rPr lang="en-US" sz="2400" baseline="30000" dirty="0">
                <a:solidFill>
                  <a:schemeClr val="bg1"/>
                </a:solidFill>
                <a:latin typeface="Berlin Sans FB Demi"/>
                <a:cs typeface="Calibri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 before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Drop off supplies at the Atrium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We are looking for sticky notes, microwaveable popcorn, Extra Gum, or Vaseline Lip Balm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Specific quantities will be in the sign-up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There’s also a separate signup to donate $10 gift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The second event will be Tuesday April 30</a:t>
            </a:r>
            <a:r>
              <a:rPr lang="en-US" sz="2400" baseline="30000" dirty="0">
                <a:solidFill>
                  <a:schemeClr val="bg1"/>
                </a:solidFill>
                <a:latin typeface="Berlin Sans FB Demi"/>
                <a:cs typeface="Calibri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 after school in Mrs. Davis's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 Demi"/>
                <a:cs typeface="Calibri"/>
              </a:rPr>
              <a:t>We will pack our supplies into bags with cards in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A513A-9BD6-B3FC-E91C-C72A8EB8BB20}"/>
              </a:ext>
            </a:extLst>
          </p:cNvPr>
          <p:cNvSpPr txBox="1"/>
          <p:nvPr/>
        </p:nvSpPr>
        <p:spPr>
          <a:xfrm>
            <a:off x="10403375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Berlin Sans FB Demi"/>
              </a:rPr>
              <a:t>Marco</a:t>
            </a:r>
          </a:p>
        </p:txBody>
      </p:sp>
      <p:pic>
        <p:nvPicPr>
          <p:cNvPr id="9" name="Picture 8" descr="A logo for a teacher appreciation week&#10;&#10;Description automatically generated">
            <a:extLst>
              <a:ext uri="{FF2B5EF4-FFF2-40B4-BE49-F238E27FC236}">
                <a16:creationId xmlns:a16="http://schemas.microsoft.com/office/drawing/2014/main" id="{71185433-D67B-1E00-CD50-BDEA7B26A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94" y="2537102"/>
            <a:ext cx="3556569" cy="202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1284</Words>
  <Application>Microsoft Office PowerPoint</Application>
  <PresentationFormat>Widescreen</PresentationFormat>
  <Paragraphs>235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Remind and Band</vt:lpstr>
      <vt:lpstr>PowerPoint Presentation</vt:lpstr>
      <vt:lpstr>Reocurring Events Part 1</vt:lpstr>
      <vt:lpstr>Adopt a Road Clean Up</vt:lpstr>
      <vt:lpstr>Earth Day Chalking</vt:lpstr>
      <vt:lpstr>Mother Son Night of Fun</vt:lpstr>
      <vt:lpstr>Teacher Appreciation Week</vt:lpstr>
      <vt:lpstr>Iroquois Practice Meet</vt:lpstr>
      <vt:lpstr>Baked Goods Donation</vt:lpstr>
      <vt:lpstr>Michigan Senior Olympics</vt:lpstr>
      <vt:lpstr>Members of the Month</vt:lpstr>
      <vt:lpstr>Additional Info</vt:lpstr>
      <vt:lpstr>Elections</vt:lpstr>
      <vt:lpstr>Applied Positions</vt:lpstr>
      <vt:lpstr>PowerPoint Presentation</vt:lpstr>
      <vt:lpstr>Elections</vt:lpstr>
      <vt:lpstr>PowerPoint Presentation</vt:lpstr>
      <vt:lpstr>Elections</vt:lpstr>
      <vt:lpstr>PowerPoint Presentation</vt:lpstr>
      <vt:lpstr>Elections</vt:lpstr>
      <vt:lpstr>PowerPoint Presentation</vt:lpstr>
      <vt:lpstr>Elections</vt:lpstr>
      <vt:lpstr>PowerPoint Presentation</vt:lpstr>
      <vt:lpstr>Elections</vt:lpstr>
      <vt:lpstr>PowerPoint Presentation</vt:lpstr>
      <vt:lpstr>Cord Applications</vt:lpstr>
      <vt:lpstr>Officer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Lefief, Marco</cp:lastModifiedBy>
  <cp:revision>199</cp:revision>
  <dcterms:created xsi:type="dcterms:W3CDTF">2023-09-07T22:52:29Z</dcterms:created>
  <dcterms:modified xsi:type="dcterms:W3CDTF">2024-04-10T17:48:46Z</dcterms:modified>
</cp:coreProperties>
</file>