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70" r:id="rId6"/>
    <p:sldId id="261" r:id="rId7"/>
    <p:sldId id="262" r:id="rId8"/>
    <p:sldId id="265" r:id="rId9"/>
    <p:sldId id="266" r:id="rId10"/>
    <p:sldId id="283" r:id="rId11"/>
    <p:sldId id="289" r:id="rId12"/>
    <p:sldId id="292" r:id="rId13"/>
    <p:sldId id="293" r:id="rId14"/>
    <p:sldId id="294" r:id="rId15"/>
    <p:sldId id="277" r:id="rId16"/>
    <p:sldId id="295" r:id="rId17"/>
    <p:sldId id="296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FAD9C2"/>
    <a:srgbClr val="F0982E"/>
    <a:srgbClr val="C2A15F"/>
    <a:srgbClr val="9AB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00A81-2D49-B0EE-8CD0-C1E93EDBFC2E}" v="344" dt="2023-03-21T13:33:51.889"/>
    <p1510:client id="{4CC7ABF9-A54D-F10A-1C1E-D0FF2DE6ED83}" v="5" dt="2023-03-21T00:34:51.775"/>
    <p1510:client id="{54B82052-921C-D950-BC4B-36D718AAF234}" v="14" dt="2023-03-21T12:58:42.091"/>
    <p1510:client id="{B908F321-F782-42C3-A2B7-6F8480A0D2B1}" v="225" dt="2023-03-21T17:56:28.065"/>
    <p1510:client id="{C4DDAE35-4395-6640-83EC-BB517EA1E57E}" v="83" dt="2023-03-21T16:15:31.408"/>
    <p1510:client id="{F49DCBC6-E2F7-493B-A089-25D35CC18E50}" v="60" dt="2023-03-21T13:00:01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080F-FDD0-40F4-8414-7735FA6D9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57CF2-3C4E-4E78-9B28-5233D929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04A1-DB20-4B90-9921-37AB58AB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523C-6102-43E9-9501-7F46E99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567BC-10BA-4E2C-9738-A2336005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EA57-3761-420C-B249-E92768EC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184D2-EFEE-4F89-BC9E-C5C8D2E69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C75-0F33-4C4C-A64D-2976FE23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94F6-D37F-4056-AE9E-45A824A0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3D80-35B9-49BC-9844-AEBE2AB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EA925-BFD9-4BD2-906D-C038BBB8F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B4DBC-EAB2-4CE5-9B21-26B1C813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4D6B-6B3E-45A0-A8B7-AC04F4A3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92B5-921D-427E-B337-8C561A34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A239-61F4-440E-8978-D21169DA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028-7E8F-4514-8327-9072E0FA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0119-EB6A-4DB5-BA63-A659F06B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12F7-4260-4566-9089-702E591F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959D-9148-4938-A8F5-432B0E79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6619-165E-425E-B84E-FE82249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5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451C-14A2-482F-AEA8-C2CB90A9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3C4D8-C4D3-4CF5-AB31-2735112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3E40-D8CB-453E-88E9-6004BB3C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461A-8624-44AA-8E66-A451AE66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FF2CC-E92C-4A37-94DA-69FA2241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891B-6661-40BF-92AC-3E62E70C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485D-ECF5-4152-9B29-DEB4C5CB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8E419-6CBE-44F3-82E6-1986D9A21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12599-4718-4F94-8A1D-CC2FC04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32A5E-E2B1-4C3E-9620-0414C72A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4DE88-6550-4A1E-ADFC-5CDF2CB8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454-A131-4AFE-891A-761F12D0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00AB-F519-4F58-9CFD-420FF226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6B9A1-67AB-41CC-9469-7FE8801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274D1-1A9C-41C3-A4C6-A1DAEA93F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20B56-3973-4CB7-A3B1-3E2574F9D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D424A-FF47-48E1-B011-98EA749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8426-7F73-4D2B-B6B9-280218E0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8A196-4AA6-4138-B621-E4A06AB8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64B3-F562-4F17-B095-F330E1F9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FC655-95D3-4ED5-AEC2-2A20A77C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2790-F661-4DD6-B0FB-398B360B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F9B57-FB04-4A76-A28E-9FA848BF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14D1E-320D-4ABC-90D7-7B0A5728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68D7E-C04D-446B-BAA7-CC2A212F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F029D-DD1B-47B3-B12F-A7F48AE3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D7DC-7E93-4725-BF7C-D9816F46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D09A-7BEA-49D3-98DB-779F8B9B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DC533-5633-42E8-94B4-6B035CD32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2A-4B41-42BF-B3AE-D62453E0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BCD69-D9DB-40FB-87AB-BB5C9865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23A75-6F9B-4A2A-90CE-63796E6D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9698-7498-42ED-AD9B-5D7B4F42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80581-ADC2-4D03-B89B-6C4EC1265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E9E58-018E-433A-926E-38B40537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50048-8B75-4A0D-9599-A4FC9976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3E612-650E-4DA2-8B55-20CBDA7C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8C9A6-67ED-4D80-8DA3-1BF47E56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8DB46-A23B-4D09-998C-C3CC7C8E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54178-E8E8-480D-95DE-49BBBC2B6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E21F0-0D0E-4AC5-ACC0-052CF4987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9C82-BFE2-40A7-892A-F2E5A516011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66F6-4778-4EDC-8CB8-42D847BC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88E1-76FF-438A-BDE0-16C2DE1A4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9990-D35C-472C-858D-71B2F5BD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davis@cvs.k12.mi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1760019821@cvs.k12.mi.us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FCF149-B7A9-E23B-E437-970CE81F2522}"/>
              </a:ext>
            </a:extLst>
          </p:cNvPr>
          <p:cNvSpPr/>
          <p:nvPr/>
        </p:nvSpPr>
        <p:spPr>
          <a:xfrm rot="2640000">
            <a:off x="6936645" y="1157754"/>
            <a:ext cx="4270190" cy="415424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A49407-6A26-B10A-D6B7-E5E27DCFDB2A}"/>
              </a:ext>
            </a:extLst>
          </p:cNvPr>
          <p:cNvSpPr txBox="1">
            <a:spLocks/>
          </p:cNvSpPr>
          <p:nvPr/>
        </p:nvSpPr>
        <p:spPr>
          <a:xfrm>
            <a:off x="6419679" y="2552880"/>
            <a:ext cx="5297668" cy="160901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>
                <a:solidFill>
                  <a:schemeClr val="bg1"/>
                </a:solidFill>
                <a:latin typeface="Berlin Sans FB Demi"/>
              </a:rPr>
              <a:t>March 21</a:t>
            </a:r>
            <a:r>
              <a:rPr lang="en-US" sz="4900" b="1" baseline="30000">
                <a:solidFill>
                  <a:schemeClr val="bg1"/>
                </a:solidFill>
                <a:latin typeface="Berlin Sans FB Demi"/>
              </a:rPr>
              <a:t>st</a:t>
            </a:r>
            <a:r>
              <a:rPr lang="en-US" sz="4900" b="1">
                <a:solidFill>
                  <a:schemeClr val="bg1"/>
                </a:solidFill>
                <a:latin typeface="Berlin Sans FB Demi"/>
              </a:rPr>
              <a:t> </a:t>
            </a:r>
          </a:p>
          <a:p>
            <a:pPr algn="ctr"/>
            <a:r>
              <a:rPr lang="en-US" sz="4900" b="1">
                <a:solidFill>
                  <a:schemeClr val="bg1"/>
                </a:solidFill>
                <a:latin typeface="Berlin Sans FB Demi"/>
              </a:rPr>
              <a:t>Meeting</a:t>
            </a:r>
            <a:endParaRPr lang="en-US" sz="4900" b="1">
              <a:solidFill>
                <a:schemeClr val="bg1"/>
              </a:solidFill>
              <a:cs typeface="Calibri Light"/>
            </a:endParaRPr>
          </a:p>
          <a:p>
            <a:pPr algn="ctr"/>
            <a:endParaRPr lang="en-US">
              <a:solidFill>
                <a:schemeClr val="bg1"/>
              </a:solidFill>
              <a:latin typeface="Berlin Sans FB Demi"/>
            </a:endParaRPr>
          </a:p>
          <a:p>
            <a:pPr algn="ctr"/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B04A7-8D10-CD5C-A38C-58D71424B385}"/>
              </a:ext>
            </a:extLst>
          </p:cNvPr>
          <p:cNvSpPr/>
          <p:nvPr/>
        </p:nvSpPr>
        <p:spPr>
          <a:xfrm>
            <a:off x="322345" y="2141565"/>
            <a:ext cx="5305361" cy="344330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E50EA9-384B-D2EA-0EC4-E59704FDBD2A}"/>
              </a:ext>
            </a:extLst>
          </p:cNvPr>
          <p:cNvSpPr txBox="1">
            <a:spLocks/>
          </p:cNvSpPr>
          <p:nvPr/>
        </p:nvSpPr>
        <p:spPr>
          <a:xfrm>
            <a:off x="638476" y="2172471"/>
            <a:ext cx="5448062" cy="579585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u="sng">
                <a:solidFill>
                  <a:schemeClr val="bg1"/>
                </a:solidFill>
                <a:latin typeface="Berlin Sans FB Demi"/>
              </a:rPr>
              <a:t>Agenda</a:t>
            </a:r>
            <a:endParaRPr lang="en-US" sz="6800" u="sng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Reminders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March events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</a:rPr>
              <a:t>Nominations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erlin Sans FB Demi"/>
                <a:sym typeface="Wingdings" panose="05000000000000000000" pitchFamily="2" charset="2"/>
              </a:rPr>
              <a:t>Groups</a:t>
            </a:r>
            <a:endParaRPr lang="en-US">
              <a:solidFill>
                <a:schemeClr val="bg1"/>
              </a:solidFill>
              <a:latin typeface="Berlin Sans FB Demi"/>
            </a:endParaRPr>
          </a:p>
          <a:p>
            <a:pPr marL="571500" indent="-571500">
              <a:buFont typeface="Arial"/>
              <a:buChar char="•"/>
            </a:pPr>
            <a:endParaRPr lang="en-US">
              <a:solidFill>
                <a:schemeClr val="bg1"/>
              </a:solidFill>
              <a:latin typeface="Berlin Sans FB Demi"/>
            </a:endParaRPr>
          </a:p>
          <a:p>
            <a:pPr marL="571500" indent="-571500">
              <a:buFont typeface="Arial"/>
              <a:buChar char="•"/>
            </a:pPr>
            <a:endParaRPr lang="en-US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4E1E-D82F-E4B5-3343-F49F7F895A7D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Lindsey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1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B71649-E6FB-7EF6-01A6-E0D9AD2F90D6}"/>
              </a:ext>
            </a:extLst>
          </p:cNvPr>
          <p:cNvSpPr/>
          <p:nvPr/>
        </p:nvSpPr>
        <p:spPr>
          <a:xfrm>
            <a:off x="2271218" y="312416"/>
            <a:ext cx="7954363" cy="118296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latin typeface="Berlin Sans FB Demi"/>
              </a:rPr>
              <a:t>Adopt A Road</a:t>
            </a:r>
            <a:endParaRPr lang="en-US" sz="4800"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72853-5AD6-A412-BF71-6B344F09A414}"/>
              </a:ext>
            </a:extLst>
          </p:cNvPr>
          <p:cNvSpPr/>
          <p:nvPr/>
        </p:nvSpPr>
        <p:spPr>
          <a:xfrm>
            <a:off x="404171" y="1760649"/>
            <a:ext cx="6345306" cy="45068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F2469-4692-D3E1-5197-05F0C298B591}"/>
              </a:ext>
            </a:extLst>
          </p:cNvPr>
          <p:cNvSpPr txBox="1"/>
          <p:nvPr/>
        </p:nvSpPr>
        <p:spPr>
          <a:xfrm>
            <a:off x="11033424" y="6171481"/>
            <a:ext cx="2812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Berlin Sans FB Demi"/>
                <a:cs typeface="Calibri"/>
              </a:rPr>
              <a:t>Lindsey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E6735F-5FBE-C87D-0BFF-8A99B3876C7E}"/>
              </a:ext>
            </a:extLst>
          </p:cNvPr>
          <p:cNvSpPr txBox="1">
            <a:spLocks/>
          </p:cNvSpPr>
          <p:nvPr/>
        </p:nvSpPr>
        <p:spPr>
          <a:xfrm>
            <a:off x="990600" y="373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C9D6E-31A7-4074-AFBF-873FF1CB10C4}"/>
              </a:ext>
            </a:extLst>
          </p:cNvPr>
          <p:cNvSpPr txBox="1"/>
          <p:nvPr/>
        </p:nvSpPr>
        <p:spPr>
          <a:xfrm>
            <a:off x="735132" y="1804469"/>
            <a:ext cx="494596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April 15</a:t>
            </a:r>
            <a:r>
              <a:rPr lang="en-US" sz="3200" baseline="300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th</a:t>
            </a: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9AM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20 Spots for 1 hour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Required Form Signed by Parent (Pick up in office)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Turn in by the day of the event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>
                    <a:lumMod val="95000"/>
                  </a:schemeClr>
                </a:solidFill>
                <a:latin typeface="Berlin Sans FB Demi" panose="020E0802020502020306" pitchFamily="34" charset="0"/>
              </a:rPr>
              <a:t>NO FORM = NO HOUR</a:t>
            </a:r>
          </a:p>
        </p:txBody>
      </p:sp>
      <p:pic>
        <p:nvPicPr>
          <p:cNvPr id="1026" name="Picture 2" descr="Cedar Springs Post Newspaper | Tag Archive | Adopt-A-Highway">
            <a:extLst>
              <a:ext uri="{FF2B5EF4-FFF2-40B4-BE49-F238E27FC236}">
                <a16:creationId xmlns:a16="http://schemas.microsoft.com/office/drawing/2014/main" id="{99389637-7D1C-CE79-54F9-1BCDBB7F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35" y="1698807"/>
            <a:ext cx="3665589" cy="48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0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977431" y="441756"/>
            <a:ext cx="6237137" cy="143813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610" y="630554"/>
            <a:ext cx="5674751" cy="795068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Member Feedback Form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Eliana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35527D94-3437-FD39-A788-385BD6E42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3" t="32989" r="21981" b="9804"/>
          <a:stretch/>
        </p:blipFill>
        <p:spPr>
          <a:xfrm>
            <a:off x="4194470" y="2320276"/>
            <a:ext cx="4038438" cy="41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197AD-8024-46FC-992E-17CB88EAB23F}"/>
              </a:ext>
            </a:extLst>
          </p:cNvPr>
          <p:cNvSpPr/>
          <p:nvPr/>
        </p:nvSpPr>
        <p:spPr>
          <a:xfrm>
            <a:off x="3126510" y="456762"/>
            <a:ext cx="5938978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CED38-40C5-4D98-8898-59A12BF0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510" y="538817"/>
            <a:ext cx="6354187" cy="975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Members of the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9F630-BB8E-472D-B1D6-E07AE82219F2}"/>
              </a:ext>
            </a:extLst>
          </p:cNvPr>
          <p:cNvSpPr txBox="1"/>
          <p:nvPr/>
        </p:nvSpPr>
        <p:spPr>
          <a:xfrm>
            <a:off x="10455056" y="614020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CB0E527-22DE-47C6-A6B0-08169CCBEE09}"/>
              </a:ext>
            </a:extLst>
          </p:cNvPr>
          <p:cNvSpPr/>
          <p:nvPr/>
        </p:nvSpPr>
        <p:spPr>
          <a:xfrm>
            <a:off x="1943870" y="3236848"/>
            <a:ext cx="3724987" cy="2316660"/>
          </a:xfrm>
          <a:prstGeom prst="cloud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latin typeface="Berlin Sans FB Demi"/>
                <a:cs typeface="Calibri"/>
              </a:rPr>
              <a:t>Tiana </a:t>
            </a:r>
          </a:p>
          <a:p>
            <a:pPr algn="ctr"/>
            <a:r>
              <a:rPr lang="en-US" sz="3600" err="1">
                <a:latin typeface="Berlin Sans FB Demi"/>
                <a:cs typeface="Calibri"/>
              </a:rPr>
              <a:t>Marenah</a:t>
            </a:r>
            <a:endParaRPr lang="en-US" sz="3600">
              <a:latin typeface="Berlin Sans FB Demi"/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70EECC-BF52-4236-BBBA-D2B2B700D23D}"/>
              </a:ext>
            </a:extLst>
          </p:cNvPr>
          <p:cNvSpPr txBox="1">
            <a:spLocks/>
          </p:cNvSpPr>
          <p:nvPr/>
        </p:nvSpPr>
        <p:spPr>
          <a:xfrm>
            <a:off x="7371734" y="3621152"/>
            <a:ext cx="6354187" cy="97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30FC39E-6DE3-41B5-9690-1A144C702738}"/>
              </a:ext>
            </a:extLst>
          </p:cNvPr>
          <p:cNvSpPr/>
          <p:nvPr/>
        </p:nvSpPr>
        <p:spPr>
          <a:xfrm>
            <a:off x="6516007" y="3236848"/>
            <a:ext cx="3146485" cy="2316660"/>
          </a:xfrm>
          <a:prstGeom prst="cloud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latin typeface="Berlin Sans FB Demi"/>
                <a:cs typeface="Calibri"/>
              </a:rPr>
              <a:t>Rima</a:t>
            </a:r>
            <a:r>
              <a:rPr lang="en-US" sz="3600" dirty="0">
                <a:latin typeface="Berlin Sans FB Demi"/>
                <a:cs typeface="Calibri"/>
              </a:rPr>
              <a:t> </a:t>
            </a:r>
          </a:p>
          <a:p>
            <a:pPr algn="ctr"/>
            <a:r>
              <a:rPr lang="en-US" sz="3600" dirty="0" err="1">
                <a:latin typeface="Berlin Sans FB Demi"/>
                <a:cs typeface="Calibri"/>
              </a:rPr>
              <a:t>Alsudani</a:t>
            </a:r>
            <a:r>
              <a:rPr lang="en-US" sz="3600">
                <a:latin typeface="Berlin Sans FB Demi"/>
                <a:cs typeface="Calibri"/>
              </a:rPr>
              <a:t> </a:t>
            </a:r>
            <a:endParaRPr lang="en-US" sz="3600" dirty="0">
              <a:latin typeface="Berlin Sans FB Dem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51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460201-66F4-7E18-F955-558308B14CC6}"/>
              </a:ext>
            </a:extLst>
          </p:cNvPr>
          <p:cNvSpPr/>
          <p:nvPr/>
        </p:nvSpPr>
        <p:spPr>
          <a:xfrm>
            <a:off x="3376609" y="2604197"/>
            <a:ext cx="5103713" cy="32809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977431" y="504172"/>
            <a:ext cx="5797859" cy="10478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610" y="630554"/>
            <a:ext cx="5674751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Nomination Process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Lindsey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C074BB-1795-6256-EE1C-D0AE993BF0AA}"/>
              </a:ext>
            </a:extLst>
          </p:cNvPr>
          <p:cNvSpPr txBox="1">
            <a:spLocks/>
          </p:cNvSpPr>
          <p:nvPr/>
        </p:nvSpPr>
        <p:spPr>
          <a:xfrm>
            <a:off x="1302004" y="2068689"/>
            <a:ext cx="5674751" cy="329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5A57C-FDA5-9F83-914A-8ECE3B2A73C7}"/>
              </a:ext>
            </a:extLst>
          </p:cNvPr>
          <p:cNvSpPr txBox="1"/>
          <p:nvPr/>
        </p:nvSpPr>
        <p:spPr>
          <a:xfrm>
            <a:off x="4447661" y="2815470"/>
            <a:ext cx="7030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President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Vice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Historian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3185B-1A88-B105-08FF-D7CD5C74450A}"/>
              </a:ext>
            </a:extLst>
          </p:cNvPr>
          <p:cNvSpPr txBox="1"/>
          <p:nvPr/>
        </p:nvSpPr>
        <p:spPr>
          <a:xfrm>
            <a:off x="3844078" y="5056465"/>
            <a:ext cx="613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Berlin Sans FB Demi" panose="020E0802020502020306" pitchFamily="34" charset="0"/>
              </a:rPr>
              <a:t>Go over process together !!!</a:t>
            </a:r>
          </a:p>
        </p:txBody>
      </p:sp>
    </p:spTree>
    <p:extLst>
      <p:ext uri="{BB962C8B-B14F-4D97-AF65-F5344CB8AC3E}">
        <p14:creationId xmlns:p14="http://schemas.microsoft.com/office/powerpoint/2010/main" val="351892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460201-66F4-7E18-F955-558308B14CC6}"/>
              </a:ext>
            </a:extLst>
          </p:cNvPr>
          <p:cNvSpPr/>
          <p:nvPr/>
        </p:nvSpPr>
        <p:spPr>
          <a:xfrm>
            <a:off x="1651383" y="2287526"/>
            <a:ext cx="8449953" cy="422664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977431" y="504172"/>
            <a:ext cx="5797859" cy="10478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44" y="573045"/>
            <a:ext cx="6005430" cy="795068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Teacher Appreciation Cards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Julia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C074BB-1795-6256-EE1C-D0AE993BF0AA}"/>
              </a:ext>
            </a:extLst>
          </p:cNvPr>
          <p:cNvSpPr txBox="1">
            <a:spLocks/>
          </p:cNvSpPr>
          <p:nvPr/>
        </p:nvSpPr>
        <p:spPr>
          <a:xfrm>
            <a:off x="1302004" y="2068689"/>
            <a:ext cx="5674751" cy="3299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5A57C-FDA5-9F83-914A-8ECE3B2A73C7}"/>
              </a:ext>
            </a:extLst>
          </p:cNvPr>
          <p:cNvSpPr txBox="1"/>
          <p:nvPr/>
        </p:nvSpPr>
        <p:spPr>
          <a:xfrm>
            <a:off x="1958369" y="2487396"/>
            <a:ext cx="806600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</a:rPr>
              <a:t>Examples of messages: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Thanks for being a great teacher!</a:t>
            </a: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I'm so glad to have been your student this year.</a:t>
            </a:r>
            <a:endParaRPr lang="en-US">
              <a:solidFill>
                <a:schemeClr val="bg1"/>
              </a:solidFill>
              <a:latin typeface="Berlin Sans FB Dem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Thanks for all your hard work and dedication.</a:t>
            </a: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Be thoughtful and put effort into the cards</a:t>
            </a:r>
            <a:endParaRPr lang="en-US" sz="3200">
              <a:solidFill>
                <a:schemeClr val="bg1"/>
              </a:solidFill>
              <a:latin typeface="Berlin Sans FB Demi" panose="020E0802020502020306" pitchFamily="34" charset="0"/>
              <a:cs typeface="Calibri"/>
            </a:endParaRPr>
          </a:p>
          <a:p>
            <a:endParaRPr lang="en-US" sz="3200">
              <a:solidFill>
                <a:schemeClr val="bg1"/>
              </a:solidFill>
              <a:latin typeface="Berlin Sans FB Demi" panose="020E0802020502020306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8BE106-23EB-453C-A59E-06BC789F3EBE}"/>
              </a:ext>
            </a:extLst>
          </p:cNvPr>
          <p:cNvSpPr/>
          <p:nvPr/>
        </p:nvSpPr>
        <p:spPr>
          <a:xfrm>
            <a:off x="3637720" y="457990"/>
            <a:ext cx="4916557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3B4B44-8115-4C20-A0D6-329479A17DCE}"/>
              </a:ext>
            </a:extLst>
          </p:cNvPr>
          <p:cNvSpPr/>
          <p:nvPr/>
        </p:nvSpPr>
        <p:spPr>
          <a:xfrm>
            <a:off x="791089" y="1763647"/>
            <a:ext cx="4917480" cy="249536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A8CA4-4447-4BBD-8DF2-D6B8E1EB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550" y="35042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Split Up in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80D2-1C18-4D74-89FD-0D213283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89" y="2138087"/>
            <a:ext cx="4917480" cy="199345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0" indent="-571500"/>
            <a:r>
              <a:rPr lang="en-US" sz="6500">
                <a:solidFill>
                  <a:schemeClr val="bg1"/>
                </a:solidFill>
                <a:latin typeface="Berlin Sans FB Demi"/>
              </a:rPr>
              <a:t>Teacher Appreciation Cards</a:t>
            </a:r>
          </a:p>
          <a:p>
            <a:endParaRPr lang="en-US" sz="36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3B175-CAE7-4786-AF91-E07CB4211343}"/>
              </a:ext>
            </a:extLst>
          </p:cNvPr>
          <p:cNvSpPr txBox="1"/>
          <p:nvPr/>
        </p:nvSpPr>
        <p:spPr>
          <a:xfrm>
            <a:off x="10575732" y="6301889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Kendyl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D85F2-65CF-CBA2-A89B-F125BDF5ECBF}"/>
              </a:ext>
            </a:extLst>
          </p:cNvPr>
          <p:cNvSpPr/>
          <p:nvPr/>
        </p:nvSpPr>
        <p:spPr>
          <a:xfrm>
            <a:off x="791089" y="4386491"/>
            <a:ext cx="4917480" cy="223553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Our next meeting is</a:t>
            </a:r>
            <a:r>
              <a:rPr lang="en-US" sz="3600" b="1">
                <a:solidFill>
                  <a:schemeClr val="bg1"/>
                </a:solidFill>
                <a:latin typeface="Berlin Sans FB Demi"/>
                <a:cs typeface="Calibri"/>
              </a:rPr>
              <a:t> Tuesday, </a:t>
            </a:r>
            <a:endParaRPr lang="en-US" sz="36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>
                <a:solidFill>
                  <a:schemeClr val="bg1"/>
                </a:solidFill>
                <a:latin typeface="Berlin Sans FB Demi"/>
                <a:cs typeface="Calibri"/>
              </a:rPr>
              <a:t>APRIL 11th</a:t>
            </a:r>
            <a:endParaRPr lang="en-US" sz="36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</p:txBody>
      </p:sp>
      <p:pic>
        <p:nvPicPr>
          <p:cNvPr id="4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DF2F129-92F2-C2C9-8AE0-8D398AC3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04" y="1870494"/>
            <a:ext cx="4410973" cy="44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8F8D90-12A5-4F79-85E8-5D3D6C552FC8}"/>
              </a:ext>
            </a:extLst>
          </p:cNvPr>
          <p:cNvSpPr/>
          <p:nvPr/>
        </p:nvSpPr>
        <p:spPr>
          <a:xfrm>
            <a:off x="132521" y="5666034"/>
            <a:ext cx="4916557" cy="57051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D9F9AF-3B01-4377-BA6F-52CDB5C61110}"/>
              </a:ext>
            </a:extLst>
          </p:cNvPr>
          <p:cNvSpPr/>
          <p:nvPr/>
        </p:nvSpPr>
        <p:spPr>
          <a:xfrm>
            <a:off x="7586867" y="5667931"/>
            <a:ext cx="4472610" cy="570511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3C09F-EF6D-42E4-81CC-B839B6603F4D}"/>
              </a:ext>
            </a:extLst>
          </p:cNvPr>
          <p:cNvSpPr/>
          <p:nvPr/>
        </p:nvSpPr>
        <p:spPr>
          <a:xfrm>
            <a:off x="8923890" y="2989850"/>
            <a:ext cx="2716697" cy="256245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50826-E8BE-4B58-9DEB-ED45DF8CC78A}"/>
              </a:ext>
            </a:extLst>
          </p:cNvPr>
          <p:cNvSpPr/>
          <p:nvPr/>
        </p:nvSpPr>
        <p:spPr>
          <a:xfrm>
            <a:off x="551415" y="2989850"/>
            <a:ext cx="2716697" cy="256245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D1D9E-478A-4B9C-9ABF-8285EC63C9CC}"/>
              </a:ext>
            </a:extLst>
          </p:cNvPr>
          <p:cNvSpPr/>
          <p:nvPr/>
        </p:nvSpPr>
        <p:spPr>
          <a:xfrm>
            <a:off x="3637721" y="1887794"/>
            <a:ext cx="4960589" cy="109263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ECDE7-438A-4CA0-9FE8-9AFD48096760}"/>
              </a:ext>
            </a:extLst>
          </p:cNvPr>
          <p:cNvSpPr/>
          <p:nvPr/>
        </p:nvSpPr>
        <p:spPr>
          <a:xfrm>
            <a:off x="3637721" y="365125"/>
            <a:ext cx="4916557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5B54C-29B4-4D4A-B4C5-FE16B70B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Follow Our Socials!!</a:t>
            </a:r>
          </a:p>
        </p:txBody>
      </p:sp>
      <p:pic>
        <p:nvPicPr>
          <p:cNvPr id="4" name="Picture 12" descr="Instagram: A guide for parents">
            <a:extLst>
              <a:ext uri="{FF2B5EF4-FFF2-40B4-BE49-F238E27FC236}">
                <a16:creationId xmlns:a16="http://schemas.microsoft.com/office/drawing/2014/main" id="{00E2EEB3-3B2A-4589-B2CA-7B255EA2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0171"/>
            <a:ext cx="2143125" cy="21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p-icons-twitter | The Glazing Summit">
            <a:extLst>
              <a:ext uri="{FF2B5EF4-FFF2-40B4-BE49-F238E27FC236}">
                <a16:creationId xmlns:a16="http://schemas.microsoft.com/office/drawing/2014/main" id="{A8EE13A3-2030-4F64-B8E3-EFE048CB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1929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2056D-2B74-4ACE-9D78-7F31E802EEAA}"/>
              </a:ext>
            </a:extLst>
          </p:cNvPr>
          <p:cNvSpPr txBox="1"/>
          <p:nvPr/>
        </p:nvSpPr>
        <p:spPr>
          <a:xfrm>
            <a:off x="3765273" y="1981100"/>
            <a:ext cx="466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Check Out our website at dakotakeyclub.weebly.com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92ED9-0C3B-4FD7-8AF4-6F241C1C754D}"/>
              </a:ext>
            </a:extLst>
          </p:cNvPr>
          <p:cNvSpPr txBox="1"/>
          <p:nvPr/>
        </p:nvSpPr>
        <p:spPr>
          <a:xfrm>
            <a:off x="7589991" y="5711284"/>
            <a:ext cx="4472611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Twitter @DakotaKeyClub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E7C6D-F579-49E9-967B-3379CE4850B5}"/>
              </a:ext>
            </a:extLst>
          </p:cNvPr>
          <p:cNvSpPr txBox="1"/>
          <p:nvPr/>
        </p:nvSpPr>
        <p:spPr>
          <a:xfrm>
            <a:off x="513" y="5622629"/>
            <a:ext cx="491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erlin Sans FB Demi" panose="020E0802020502020306" pitchFamily="34" charset="0"/>
              </a:rPr>
              <a:t>Instagram @DakotaKeyClub</a:t>
            </a:r>
          </a:p>
        </p:txBody>
      </p:sp>
      <p:pic>
        <p:nvPicPr>
          <p:cNvPr id="13314" name="Picture 2" descr="Translate your Weebly website - Weglot">
            <a:extLst>
              <a:ext uri="{FF2B5EF4-FFF2-40B4-BE49-F238E27FC236}">
                <a16:creationId xmlns:a16="http://schemas.microsoft.com/office/drawing/2014/main" id="{21B9F742-9E90-40A4-A349-CB728308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35" y="3312362"/>
            <a:ext cx="4916557" cy="18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BD5B4E-674A-4E3F-90F9-119BB68AA8D0}"/>
              </a:ext>
            </a:extLst>
          </p:cNvPr>
          <p:cNvSpPr txBox="1"/>
          <p:nvPr/>
        </p:nvSpPr>
        <p:spPr>
          <a:xfrm>
            <a:off x="10190425" y="6335971"/>
            <a:ext cx="23267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Eliana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ACA43-9A0F-434A-8996-F16616DC46CD}"/>
              </a:ext>
            </a:extLst>
          </p:cNvPr>
          <p:cNvSpPr/>
          <p:nvPr/>
        </p:nvSpPr>
        <p:spPr>
          <a:xfrm>
            <a:off x="5619456" y="239151"/>
            <a:ext cx="5257800" cy="92846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D4202C-6562-4B2D-B7CB-8CE3BA1B3CE1}"/>
              </a:ext>
            </a:extLst>
          </p:cNvPr>
          <p:cNvSpPr txBox="1">
            <a:spLocks/>
          </p:cNvSpPr>
          <p:nvPr/>
        </p:nvSpPr>
        <p:spPr>
          <a:xfrm>
            <a:off x="6096000" y="360711"/>
            <a:ext cx="4916100" cy="8069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Key Club Pledge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19308-3071-405A-9AAB-FA4665D4851D}"/>
              </a:ext>
            </a:extLst>
          </p:cNvPr>
          <p:cNvSpPr/>
          <p:nvPr/>
        </p:nvSpPr>
        <p:spPr>
          <a:xfrm>
            <a:off x="4011561" y="1289178"/>
            <a:ext cx="7866599" cy="532967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118F3E-444C-4F0C-A04C-E8D9226D40AC}"/>
              </a:ext>
            </a:extLst>
          </p:cNvPr>
          <p:cNvSpPr txBox="1">
            <a:spLocks/>
          </p:cNvSpPr>
          <p:nvPr/>
        </p:nvSpPr>
        <p:spPr>
          <a:xfrm>
            <a:off x="4183380" y="1289178"/>
            <a:ext cx="7520939" cy="5568822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I pledge, on my honor, to uphold the objects of key club international; </a:t>
            </a:r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To build my home, school and community;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To serve my nation and God;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Berlin Sans FB Demi"/>
              </a:rPr>
              <a:t>And combat all forces which tend to undermine these institutions.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24C2D-0484-4AAD-B3ED-65AEAE6E54BF}"/>
              </a:ext>
            </a:extLst>
          </p:cNvPr>
          <p:cNvSpPr txBox="1"/>
          <p:nvPr/>
        </p:nvSpPr>
        <p:spPr>
          <a:xfrm>
            <a:off x="136348" y="633478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Kendyl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5C37E6E9-2DE1-6268-7EA3-A4306FDD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0" y="1844615"/>
            <a:ext cx="3508974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582EAE-0D04-4529-A32F-2DCCB2A57F98}"/>
              </a:ext>
            </a:extLst>
          </p:cNvPr>
          <p:cNvSpPr/>
          <p:nvPr/>
        </p:nvSpPr>
        <p:spPr>
          <a:xfrm>
            <a:off x="81397" y="2097856"/>
            <a:ext cx="3060234" cy="448992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187D9-8A44-49A5-BE57-4258276BBD80}"/>
              </a:ext>
            </a:extLst>
          </p:cNvPr>
          <p:cNvSpPr/>
          <p:nvPr/>
        </p:nvSpPr>
        <p:spPr>
          <a:xfrm>
            <a:off x="118403" y="471242"/>
            <a:ext cx="3023228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94D23-3CA8-4D1D-ADC5-C0B5ED78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" y="4712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Signup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AA81-94C9-46A9-BAF4-F1287DCF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6443"/>
            <a:ext cx="3141631" cy="4351338"/>
          </a:xfrm>
        </p:spPr>
        <p:txBody>
          <a:bodyPr>
            <a:normAutofit fontScale="92500"/>
          </a:bodyPr>
          <a:lstStyle/>
          <a:p>
            <a:r>
              <a:rPr lang="en-US" sz="3600" err="1">
                <a:solidFill>
                  <a:schemeClr val="bg1"/>
                </a:solidFill>
                <a:latin typeface="Berlin Sans FB Demi" panose="020E0802020502020306" pitchFamily="34" charset="0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 is how you sign up for all events</a:t>
            </a:r>
          </a:p>
          <a:p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To find our </a:t>
            </a:r>
            <a:r>
              <a:rPr lang="en-US" sz="3600" err="1">
                <a:solidFill>
                  <a:schemeClr val="bg1"/>
                </a:solidFill>
                <a:latin typeface="Berlin Sans FB Demi" panose="020E0802020502020306" pitchFamily="34" charset="0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</a:rPr>
              <a:t>, use the email </a:t>
            </a:r>
            <a:r>
              <a:rPr lang="en-US" sz="3600">
                <a:solidFill>
                  <a:schemeClr val="bg1"/>
                </a:solidFill>
                <a:latin typeface="Berlin Sans FB Demi" panose="020E0802020502020306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ldavis@cvs.k12.mi.us</a:t>
            </a:r>
            <a:endParaRPr lang="en-US" sz="360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8ED99-FF38-4458-A454-32534D271DA3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latin typeface="Berlin Sans FB Demi"/>
              </a:rPr>
              <a:t>bella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SignUpGenius.com: Free Online Sign Up Forms">
            <a:extLst>
              <a:ext uri="{FF2B5EF4-FFF2-40B4-BE49-F238E27FC236}">
                <a16:creationId xmlns:a16="http://schemas.microsoft.com/office/drawing/2014/main" id="{F0F4DF4A-96BF-4D55-97D7-6A44A6A9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97" y="936559"/>
            <a:ext cx="8552238" cy="44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1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9CBB0F-862E-4FB2-A959-DB1FA1BB3713}"/>
              </a:ext>
            </a:extLst>
          </p:cNvPr>
          <p:cNvSpPr/>
          <p:nvPr/>
        </p:nvSpPr>
        <p:spPr>
          <a:xfrm>
            <a:off x="6096000" y="450847"/>
            <a:ext cx="5512904" cy="593670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5BBC1-80C0-4D02-A509-E182522A8175}"/>
              </a:ext>
            </a:extLst>
          </p:cNvPr>
          <p:cNvSpPr/>
          <p:nvPr/>
        </p:nvSpPr>
        <p:spPr>
          <a:xfrm>
            <a:off x="452458" y="683303"/>
            <a:ext cx="3191890" cy="84745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2D140-2930-43B2-8041-4860B2A410F1}"/>
              </a:ext>
            </a:extLst>
          </p:cNvPr>
          <p:cNvSpPr/>
          <p:nvPr/>
        </p:nvSpPr>
        <p:spPr>
          <a:xfrm>
            <a:off x="452458" y="2504661"/>
            <a:ext cx="4715890" cy="306125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B7787-777D-4959-9E49-8DF78A5F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2B2A-F167-46B5-BBD4-5EF9C244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18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Text to 81010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Freshmen: @acd96g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Sophomores: @9e4eh3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Juniors @b3k792</a:t>
            </a:r>
          </a:p>
          <a:p>
            <a:r>
              <a:rPr lang="en-US" sz="3200">
                <a:solidFill>
                  <a:schemeClr val="bg1"/>
                </a:solidFill>
                <a:latin typeface="Berlin Sans FB Demi" panose="020E0802020502020306" pitchFamily="34" charset="0"/>
              </a:rPr>
              <a:t>Seniors: @4hh4b2</a:t>
            </a:r>
          </a:p>
        </p:txBody>
      </p:sp>
      <p:pic>
        <p:nvPicPr>
          <p:cNvPr id="4098" name="Picture 2" descr="Remind: School Communication - Apps on Google Play">
            <a:extLst>
              <a:ext uri="{FF2B5EF4-FFF2-40B4-BE49-F238E27FC236}">
                <a16:creationId xmlns:a16="http://schemas.microsoft.com/office/drawing/2014/main" id="{65BD9C6F-E964-4585-8862-4D006463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7133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99A5CE-F691-4289-A05B-C0509F655D18}"/>
              </a:ext>
            </a:extLst>
          </p:cNvPr>
          <p:cNvSpPr txBox="1"/>
          <p:nvPr/>
        </p:nvSpPr>
        <p:spPr>
          <a:xfrm>
            <a:off x="10669656" y="6336458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Liv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113D53-8836-4A04-A10C-E425E1727183}"/>
              </a:ext>
            </a:extLst>
          </p:cNvPr>
          <p:cNvSpPr/>
          <p:nvPr/>
        </p:nvSpPr>
        <p:spPr>
          <a:xfrm>
            <a:off x="838200" y="1685440"/>
            <a:ext cx="3162300" cy="435133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6D7A1-6840-46EF-84DE-E2FEEDB72218}"/>
              </a:ext>
            </a:extLst>
          </p:cNvPr>
          <p:cNvSpPr/>
          <p:nvPr/>
        </p:nvSpPr>
        <p:spPr>
          <a:xfrm>
            <a:off x="8275320" y="1713460"/>
            <a:ext cx="3162300" cy="435133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7E427-C9A6-4CAA-8353-AE86A8383FAA}"/>
              </a:ext>
            </a:extLst>
          </p:cNvPr>
          <p:cNvSpPr/>
          <p:nvPr/>
        </p:nvSpPr>
        <p:spPr>
          <a:xfrm>
            <a:off x="4556760" y="1731613"/>
            <a:ext cx="3162300" cy="431169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BFCB9-DEBE-45B5-9069-CBD0EEC6D255}"/>
              </a:ext>
            </a:extLst>
          </p:cNvPr>
          <p:cNvSpPr/>
          <p:nvPr/>
        </p:nvSpPr>
        <p:spPr>
          <a:xfrm>
            <a:off x="359693" y="410672"/>
            <a:ext cx="5736307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C2BF-0801-4C5A-B524-551232B5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Reoccurring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20AA-C4A4-437B-ACE8-3125E02B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4" y="1825625"/>
            <a:ext cx="31623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Ojibwa SACC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Active Leader for SACC Program @ Ojibwa Elementary</a:t>
            </a: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3-5pm Monday through Friday</a:t>
            </a: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Lead a sport, craft or game</a:t>
            </a:r>
            <a:endParaRPr lang="en-US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Berlin Sans FB Demi"/>
              </a:rPr>
              <a:t>More info on </a:t>
            </a:r>
            <a:r>
              <a:rPr lang="en-US" err="1">
                <a:solidFill>
                  <a:schemeClr val="bg1"/>
                </a:solidFill>
                <a:latin typeface="Berlin Sans FB Demi"/>
              </a:rPr>
              <a:t>signupgenius</a:t>
            </a:r>
            <a:r>
              <a:rPr lang="en-US">
                <a:solidFill>
                  <a:schemeClr val="bg1"/>
                </a:solidFill>
                <a:latin typeface="Berlin Sans FB Demi"/>
              </a:rPr>
              <a:t> </a:t>
            </a:r>
          </a:p>
          <a:p>
            <a:endParaRPr lang="en-US">
              <a:latin typeface="Berlin Sans FB Demi" panose="020E0802020502020306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4D0DBE-238A-479E-BE9C-BCC0F5BA8746}"/>
              </a:ext>
            </a:extLst>
          </p:cNvPr>
          <p:cNvSpPr txBox="1">
            <a:spLocks/>
          </p:cNvSpPr>
          <p:nvPr/>
        </p:nvSpPr>
        <p:spPr>
          <a:xfrm>
            <a:off x="4643024" y="1825625"/>
            <a:ext cx="316229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Cheyenne </a:t>
            </a:r>
            <a:r>
              <a:rPr lang="en-US" err="1">
                <a:solidFill>
                  <a:schemeClr val="bg1"/>
                </a:solidFill>
                <a:latin typeface="Berlin Sans FB Demi" panose="020E0802020502020306" pitchFamily="34" charset="0"/>
              </a:rPr>
              <a:t>Sacc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Active Leader for SACC Program @ Cheyenne Elementary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3-5pm Monday through Friday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/>
              </a:rPr>
              <a:t>Lead a sport, craft, or game</a:t>
            </a:r>
          </a:p>
          <a:p>
            <a:r>
              <a:rPr lang="en-US" sz="2600">
                <a:solidFill>
                  <a:schemeClr val="bg1"/>
                </a:solidFill>
                <a:latin typeface="Berlin Sans FB Demi" panose="020E0802020502020306" pitchFamily="34" charset="0"/>
              </a:rPr>
              <a:t>More info on </a:t>
            </a:r>
            <a:r>
              <a:rPr lang="en-US" sz="2600" err="1">
                <a:solidFill>
                  <a:schemeClr val="bg1"/>
                </a:solidFill>
                <a:latin typeface="Berlin Sans FB Demi" panose="020E0802020502020306" pitchFamily="34" charset="0"/>
              </a:rPr>
              <a:t>signupgenius</a:t>
            </a:r>
            <a:endParaRPr lang="en-US" sz="26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DECAD2-FADD-4407-B541-3E9FFBFCDD79}"/>
              </a:ext>
            </a:extLst>
          </p:cNvPr>
          <p:cNvSpPr txBox="1">
            <a:spLocks/>
          </p:cNvSpPr>
          <p:nvPr/>
        </p:nvSpPr>
        <p:spPr>
          <a:xfrm>
            <a:off x="8275321" y="1755059"/>
            <a:ext cx="3164744" cy="431572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Teacher Helper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Helping a teacher after school</a:t>
            </a: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To get your hours you will need to fill out Teacher helper for and have teacher sign</a:t>
            </a:r>
          </a:p>
          <a:p>
            <a:r>
              <a:rPr lang="en-US">
                <a:solidFill>
                  <a:schemeClr val="bg1"/>
                </a:solidFill>
                <a:latin typeface="Berlin Sans FB Demi" panose="020E0802020502020306" pitchFamily="34" charset="0"/>
              </a:rPr>
              <a:t>Form on 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DA3B5-BD49-48CC-A2CE-3E5A1DBE241D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Nate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7403689" y="2490621"/>
            <a:ext cx="3150727" cy="397849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293782" y="454573"/>
            <a:ext cx="7604436" cy="143813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39" y="776107"/>
            <a:ext cx="6637644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BOOSTER CONCESSIONS 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2791" y="2738002"/>
            <a:ext cx="2752521" cy="41199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Getting parent volunteers allows the money donations to go to KEY CLUB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latin typeface="Berlin Sans FB Demi"/>
              </a:rPr>
              <a:t>Eemi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F9887D52-5E1B-343F-F3C1-74DB4DC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33674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2035787" y="1650728"/>
            <a:ext cx="8120424" cy="452623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293781" y="369148"/>
            <a:ext cx="7604436" cy="11398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177" y="445518"/>
            <a:ext cx="6637644" cy="795068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erlin Sans FB Demi"/>
              </a:rPr>
              <a:t>Hour Log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5787" y="1650728"/>
            <a:ext cx="8120424" cy="4493361"/>
          </a:xfrm>
          <a:solidFill>
            <a:srgbClr val="00B05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Use the full event name in the form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If you missed a QR code, ask an officer at a meeting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Only 5 bought hours allowed (ex: canned food drive)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Sign up for things you are interested in (if you don’t like kids don’t do SACC)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Email Julia with any hour questions </a:t>
            </a: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1760019821@cvs.k12.mi.us</a:t>
            </a: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  <a:p>
            <a:pPr marL="457200" indent="-457200"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  <a:p>
            <a:pPr marL="457200" indent="-457200"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Julia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1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369219" y="2319792"/>
            <a:ext cx="5146678" cy="3759754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4573431" y="508521"/>
            <a:ext cx="3045135" cy="143813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836" y="830055"/>
            <a:ext cx="6637644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Absences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534" y="2504924"/>
            <a:ext cx="5146678" cy="4119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Please talk to your sports coaches about missing the first few minutes of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If problems occur, talk to Mrs. Grimm or Mrs. Davis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Kylie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Attendance Guidelines &amp; Information – Parents – Franklin Regional School  District">
            <a:extLst>
              <a:ext uri="{FF2B5EF4-FFF2-40B4-BE49-F238E27FC236}">
                <a16:creationId xmlns:a16="http://schemas.microsoft.com/office/drawing/2014/main" id="{9C48C70E-85E9-BA17-19E1-04A9E798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65" y="2268191"/>
            <a:ext cx="5487209" cy="37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A07D00-005E-48B4-B56A-B9877DFFC879}"/>
              </a:ext>
            </a:extLst>
          </p:cNvPr>
          <p:cNvSpPr/>
          <p:nvPr/>
        </p:nvSpPr>
        <p:spPr>
          <a:xfrm>
            <a:off x="661039" y="3107466"/>
            <a:ext cx="5146678" cy="1859823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83A5E-638C-4B1F-9912-F22A64B5C7EE}"/>
              </a:ext>
            </a:extLst>
          </p:cNvPr>
          <p:cNvSpPr/>
          <p:nvPr/>
        </p:nvSpPr>
        <p:spPr>
          <a:xfrm>
            <a:off x="2777178" y="441756"/>
            <a:ext cx="6637644" cy="143813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E5BB7-2B31-4CAA-8095-42E7109A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378" y="763290"/>
            <a:ext cx="6637644" cy="79506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</a:rPr>
              <a:t>Senior Chord Applications</a:t>
            </a:r>
            <a:endParaRPr lang="en-U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B83D-69A8-5C90-E5F4-94E3E0DA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039" y="3281516"/>
            <a:ext cx="5146678" cy="4119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TURN IN SENIOR CHORD APLICATIONS BY APRIL 11</a:t>
            </a:r>
            <a:r>
              <a:rPr lang="en-US" sz="3200" baseline="300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th</a:t>
            </a:r>
            <a:r>
              <a:rPr lang="en-US" sz="3200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972EF-19F1-43BD-9A9F-09E189C701B4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Key Club Graduation Cord - WHITE | Kiwanis Family Products">
            <a:extLst>
              <a:ext uri="{FF2B5EF4-FFF2-40B4-BE49-F238E27FC236}">
                <a16:creationId xmlns:a16="http://schemas.microsoft.com/office/drawing/2014/main" id="{04AB1493-7E09-4B10-EA34-382EA3E4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02" y="2199914"/>
            <a:ext cx="3894796" cy="38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9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6F039F97EBF4CBEABF25C7E66D0BF" ma:contentTypeVersion="7" ma:contentTypeDescription="Create a new document." ma:contentTypeScope="" ma:versionID="dd9f534e2b6aae8efdfdd07385757325">
  <xsd:schema xmlns:xsd="http://www.w3.org/2001/XMLSchema" xmlns:xs="http://www.w3.org/2001/XMLSchema" xmlns:p="http://schemas.microsoft.com/office/2006/metadata/properties" xmlns:ns3="3e8bc88f-6db8-4422-ac38-d2c3216ee781" xmlns:ns4="5a9e9b40-a557-4f01-9236-20a2e58c5030" targetNamespace="http://schemas.microsoft.com/office/2006/metadata/properties" ma:root="true" ma:fieldsID="daa1e1bc1b7b87e0cb277877cbcb53af" ns3:_="" ns4:_="">
    <xsd:import namespace="3e8bc88f-6db8-4422-ac38-d2c3216ee781"/>
    <xsd:import namespace="5a9e9b40-a557-4f01-9236-20a2e58c50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c88f-6db8-4422-ac38-d2c3216ee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e9b40-a557-4f01-9236-20a2e58c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6F3E9-6CA5-419D-A20B-89E9F69D75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e8bc88f-6db8-4422-ac38-d2c3216ee781"/>
    <ds:schemaRef ds:uri="5a9e9b40-a557-4f01-9236-20a2e58c503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9C3B9C-E23B-4FD8-B6DF-B8D51468B72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13BBAE-6CA4-4AF5-A6B8-C223F8B8B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Signup genius</vt:lpstr>
      <vt:lpstr>Remind</vt:lpstr>
      <vt:lpstr>Reoccurring Events</vt:lpstr>
      <vt:lpstr>BOOSTER CONCESSIONS </vt:lpstr>
      <vt:lpstr>Hour Log Reminders</vt:lpstr>
      <vt:lpstr>Absences</vt:lpstr>
      <vt:lpstr>Senior Chord Applications</vt:lpstr>
      <vt:lpstr>PowerPoint Presentation</vt:lpstr>
      <vt:lpstr>Member Feedback Form</vt:lpstr>
      <vt:lpstr>Members of the Month</vt:lpstr>
      <vt:lpstr>Nomination Process</vt:lpstr>
      <vt:lpstr>Teacher Appreciation Cards</vt:lpstr>
      <vt:lpstr>Split Up in Groups</vt:lpstr>
      <vt:lpstr>Follow Our Socials!!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Key Club!!! Sept 13th 22/23 </dc:title>
  <dc:creator>Mundle, Lindsey</dc:creator>
  <cp:lastModifiedBy>Toma, Eemi</cp:lastModifiedBy>
  <cp:revision>4</cp:revision>
  <dcterms:created xsi:type="dcterms:W3CDTF">2022-09-09T16:48:22Z</dcterms:created>
  <dcterms:modified xsi:type="dcterms:W3CDTF">2023-03-21T22:02:50Z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0x0101002336F039F97EBF4CBEABF25C7E66D0BF</vt:lpwstr>
  </property>
</Properties>
</file>